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10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5" r:id="rId88"/>
    <p:sldId id="344" r:id="rId89"/>
    <p:sldId id="346" r:id="rId90"/>
    <p:sldId id="360" r:id="rId91"/>
    <p:sldId id="347" r:id="rId92"/>
    <p:sldId id="349" r:id="rId93"/>
    <p:sldId id="350" r:id="rId94"/>
    <p:sldId id="351" r:id="rId95"/>
    <p:sldId id="352" r:id="rId96"/>
    <p:sldId id="353" r:id="rId97"/>
    <p:sldId id="354" r:id="rId98"/>
    <p:sldId id="355" r:id="rId99"/>
    <p:sldId id="356" r:id="rId100"/>
    <p:sldId id="357" r:id="rId101"/>
    <p:sldId id="358" r:id="rId102"/>
    <p:sldId id="359" r:id="rId10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6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981904-3646-4E5A-8399-575B61DB72C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31E824E-C880-4F59-BB3D-E752354292DF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982E85-94D6-426F-AFB1-45D8AD6662ED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3072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88F0E7-E89B-4654-A33D-B3FBD5EF2A17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26DF5-C5E3-40AB-A145-F27A94496EF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4774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59768E-5519-44B6-9840-C0552FABA288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D8E4A-48DB-4480-B181-698E519FEE6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5898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AFB81E-CCF7-42E7-B3AB-92929C6D83B3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27A94-E6F5-40C8-9642-A8483CE910C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9108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8D9EC-A16A-4319-9B8F-C25C36DD7C36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1063E-D27C-4D98-B542-ED565A4264B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2914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EF5022-8405-4508-A5D2-611600094970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E62AE-AC0E-45A2-9AAC-5264A0C8655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4622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0B3F7C-AD3B-4A79-9BB7-C2E4AAF559B3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8EE8B-321E-481E-A106-7FF5F59CCF5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9445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C89F1D-88D2-4E8C-8049-57489FCB232C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E1153-163A-478F-8097-94B3D1D23F5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0297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AF85D0-61DB-496E-9B0E-360A5F74AB87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7FA27-0550-4701-8F3D-84070566791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8987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E627C4-A6A6-4480-A2C3-A4499F36CB16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4BA25-F8BF-4E61-BCFD-976CD783A71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8567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A7D1A3-4E70-45F6-BA10-B05A6B65F068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7BB2D-F170-4486-B2D0-588A2D9D6E5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579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0570324C-A302-427D-9A10-26FD6E8D2500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3EAAEB45-959C-403E-8D08-F84233AAC98D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297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citforum.ru/database/classics/oo_manifesto/" TargetMode="External"/><Relationship Id="rId2" Type="http://schemas.openxmlformats.org/officeDocument/2006/relationships/hyperlink" Target="https://www.cl.cam.ac.uk/teaching/2003/DBaseThy/oo-manifesto.pdf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cs.ulb.ac.be/public/_media/teaching/odmg.pdf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citforum.ru/database/classics/manifest/" TargetMode="External"/><Relationship Id="rId2" Type="http://schemas.openxmlformats.org/officeDocument/2006/relationships/hyperlink" Target="https://www.cl.cam.ac.uk/teaching/2003/DBaseThy/or-manifesto.pdf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citforum.ru/database/classics/third_manifesto/" TargetMode="External"/><Relationship Id="rId2" Type="http://schemas.openxmlformats.org/officeDocument/2006/relationships/hyperlink" Target="http://acm.org/sigmod/record/issues/9503/manifesto.ps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cs.warwick.ac.uk/~hugh/TTM/DTATRM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4000"/>
              <a:t>Понятие модели данных. Обзор разновидностей моделей данных</a:t>
            </a:r>
            <a:r>
              <a:rPr lang="ru-RU" altLang="ru-RU" sz="460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altLang="ru-RU" dirty="0" smtClean="0"/>
              <a:t>Лекция 3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D470-2515-4502-814B-4CB95B3C7EE7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CD9D-9FA3-40CF-8635-CC345871C21C}" type="slidenum">
              <a:rPr lang="ru-RU" altLang="en-US"/>
              <a:pPr/>
              <a:t>10</a:t>
            </a:fld>
            <a:endParaRPr lang="ru-RU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Ранние модели данных (3)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Можно считать, что уровень средств ранних СУБД соотносится с уровнем файловых систем примерно так же, как уровень языка </a:t>
            </a:r>
            <a:r>
              <a:rPr lang="en-US" altLang="ru-RU" sz="2100"/>
              <a:t>Cobol</a:t>
            </a:r>
            <a:r>
              <a:rPr lang="ru-RU" altLang="ru-RU" sz="2100"/>
              <a:t> соотносится с уровнем языков ассемблера.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Заметим, что при таком взгляде уровень реляционных систем соответствует уровню языков Ада или APL.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Навигационная природа ранних систем и доступ к данным на уровне записей заставляли пользователей самих производить всю оптимизацию доступа к БД, без какой-либо поддержки системы.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После появления реляционных систем большинство ранних систем было оснащено «реляционными» интерфейсами.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Однако в большинстве случаев это не сделало их по-настоящему реляционными системами, поскольку оставалась возможность манипулировать данными в естественном для них режиме.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F0E5-C8DD-4E48-887D-D15E5FF01E8A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23C9B-9C10-401C-AE47-4860F57DA2E5}" type="slidenum">
              <a:rPr lang="ru-RU" altLang="en-US"/>
              <a:pPr/>
              <a:t>100</a:t>
            </a:fld>
            <a:endParaRPr lang="ru-RU" alt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(47)</a:t>
            </a:r>
            <a:br>
              <a:rPr lang="ru-RU" altLang="ru-RU" sz="3800"/>
            </a:br>
            <a:r>
              <a:rPr lang="ru-RU" altLang="ru-RU" sz="3200"/>
              <a:t>Истинная РМД (11)</a:t>
            </a:r>
            <a:r>
              <a:rPr lang="en-US" altLang="ru-RU" sz="3200"/>
              <a:t>.</a:t>
            </a:r>
            <a:r>
              <a:rPr lang="ru-RU" altLang="ru-RU" sz="3800"/>
              <a:t> </a:t>
            </a:r>
            <a:r>
              <a:rPr lang="ru-RU" altLang="ru-RU" sz="2000"/>
              <a:t>Ограничения целостности (1)</a:t>
            </a:r>
            <a:r>
              <a:rPr lang="ru-RU" altLang="ru-RU" sz="3800"/>
              <a:t> 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В число обязательных требований истинной реляционной модели входит требование определения хотя бы одного возможного ключа для каждой переменной отношения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возможный ключ – это одно из подмножеств заголовка переменной отношения, обладающее свойствами первичного ключа.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Кроме того, говорится, что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«любое условное выражение, которое является (или логически эквивалентно) замкнутой правильно построенной формулой (WFF) реляционного исчисления, должно быть допустимо в качестве спецификации ограничения целостности». 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C471-956C-4409-BBD7-A2AAFE513A6A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5F04-1BBF-4629-99E9-E9D590E80E51}" type="slidenum">
              <a:rPr lang="ru-RU" altLang="en-US"/>
              <a:pPr/>
              <a:t>101</a:t>
            </a:fld>
            <a:endParaRPr lang="ru-RU" alt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(48)</a:t>
            </a:r>
            <a:br>
              <a:rPr lang="ru-RU" altLang="ru-RU" sz="3800"/>
            </a:br>
            <a:r>
              <a:rPr lang="ru-RU" altLang="ru-RU" sz="3200"/>
              <a:t>Истинная РМД (12)</a:t>
            </a:r>
            <a:r>
              <a:rPr lang="en-US" altLang="ru-RU" sz="3200"/>
              <a:t>.</a:t>
            </a:r>
            <a:r>
              <a:rPr lang="ru-RU" altLang="ru-RU" sz="3800"/>
              <a:t> </a:t>
            </a:r>
            <a:r>
              <a:rPr lang="ru-RU" altLang="ru-RU" sz="2000"/>
              <a:t>Ограничения целостности (2)</a:t>
            </a:r>
            <a:r>
              <a:rPr lang="ru-RU" altLang="ru-RU" sz="3800"/>
              <a:t>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Средства поддержки декларативной ссылочной целостности фигурируют только в разделе рекомендуемых возможностей: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«В </a:t>
            </a:r>
            <a:r>
              <a:rPr lang="ru-RU" altLang="ru-RU" b="1"/>
              <a:t>D</a:t>
            </a:r>
            <a:r>
              <a:rPr lang="ru-RU" altLang="ru-RU"/>
              <a:t>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/>
              <a:t>[конкретную реализацию истинной реляционной модели]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следует включить некоторую декларативную сокращенную форму для выражения ссылочных ограничений (называемых также ограничениями внешнего ключа)». 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DA235-1A07-4FDC-9C73-F6E318E4D797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526F-9958-4520-B625-B1F40EC3081B}" type="slidenum">
              <a:rPr lang="ru-RU" altLang="en-US"/>
              <a:pPr/>
              <a:t>102</a:t>
            </a:fld>
            <a:endParaRPr lang="ru-RU" alt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Кратко рассмотрены особенности трех ранних моделей данных: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модели инвертированных таблиц,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иерархической модели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 сетевой модели данных.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Представлена исходная реляционная модель данных, определенная Эдгаром Коддом.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Описаны основные черты трех современных моделей данных, системы типов данных которых позволяют сохранять в базе данных и обрабатывать данные произвольно сложной структуры: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объектно-ориентированная модель данных,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модель данных </a:t>
            </a:r>
            <a:r>
              <a:rPr lang="en-US" altLang="ru-RU" sz="2000"/>
              <a:t>SQL</a:t>
            </a:r>
            <a:r>
              <a:rPr lang="ru-RU" altLang="ru-RU" sz="20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 истинно реляционная модель данных.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9B7D-1012-4373-A10A-AF90EF00BEB1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8B03-D4C5-4D0E-BF73-828DD24463F0}" type="slidenum">
              <a:rPr lang="ru-RU" altLang="en-US"/>
              <a:pPr/>
              <a:t>11</a:t>
            </a:fld>
            <a:endParaRPr lang="ru-RU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(4)</a:t>
            </a:r>
            <a:br>
              <a:rPr lang="ru-RU" altLang="ru-RU" sz="3800"/>
            </a:br>
            <a:r>
              <a:rPr lang="ru-RU" altLang="ru-RU" sz="2800"/>
              <a:t>Модель данных инвертированных таблиц (1)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200"/>
              <a:t>К числу наиболее известных и типичных представителей систем, в основе которых лежит эта модель данных, относятся</a:t>
            </a:r>
            <a:r>
              <a:rPr lang="ru-RU" altLang="ru-RU" sz="19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СУБД Datacom/DB, выведенная на рынок в конце 1960-х гг. компанией Applied Data Research, Inc. (ADR) и принадлежащая в настоящее время компании </a:t>
            </a:r>
            <a:r>
              <a:rPr lang="en-US" altLang="ru-RU" sz="1700"/>
              <a:t>Computer Associates</a:t>
            </a:r>
            <a:r>
              <a:rPr lang="ru-RU" altLang="ru-RU" sz="1700"/>
              <a:t>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и Adabas (</a:t>
            </a:r>
            <a:r>
              <a:rPr lang="en-US" altLang="ru-RU" sz="1700" b="1"/>
              <a:t>Ada</a:t>
            </a:r>
            <a:r>
              <a:rPr lang="ru-RU" altLang="ru-RU" sz="1700"/>
              <a:t>ptable </a:t>
            </a:r>
            <a:r>
              <a:rPr lang="en-US" altLang="ru-RU" sz="1700" b="1"/>
              <a:t>Da</a:t>
            </a:r>
            <a:r>
              <a:rPr lang="ru-RU" altLang="ru-RU" sz="1700"/>
              <a:t>tabase </a:t>
            </a:r>
            <a:r>
              <a:rPr lang="en-US" altLang="ru-RU" sz="1700" b="1"/>
              <a:t>S</a:t>
            </a:r>
            <a:r>
              <a:rPr lang="ru-RU" altLang="ru-RU" sz="1700"/>
              <a:t>ystem), которая была разработана компанией Software AG в 1971 г. и до сих пор является ее основным продуктом. </a:t>
            </a:r>
          </a:p>
          <a:p>
            <a:pPr>
              <a:lnSpc>
                <a:spcPct val="80000"/>
              </a:lnSpc>
            </a:pPr>
            <a:r>
              <a:rPr lang="ru-RU" altLang="ru-RU" sz="2200"/>
              <a:t>Организация доступа к данным на основе инвертированных таблиц используется практически во всех современных реляционных СУБД, но в этих системах пользователи не имеют непосредственного доступа к инвертированным таблицам (индексам).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Когда мы будем рассматривать внутренние интерфейсы реляционных СУБД, можно будет увидеть, что они очень близки к пользовательским интерфейсам систем, основанных на инвертированных таблиц.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FBB8-F711-41B8-A129-D0CED03A1421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CDB9-8A8A-4A60-A2C4-B3878E43734E}" type="slidenum">
              <a:rPr lang="ru-RU" altLang="en-US"/>
              <a:pPr/>
              <a:t>12</a:t>
            </a:fld>
            <a:endParaRPr lang="ru-RU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</a:t>
            </a:r>
            <a:r>
              <a:rPr lang="en-US" altLang="ru-RU" sz="3800"/>
              <a:t>5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2400"/>
              <a:t>Модель данных инвертированных таблиц (</a:t>
            </a:r>
            <a:r>
              <a:rPr lang="en-US" altLang="ru-RU" sz="2400"/>
              <a:t>2</a:t>
            </a:r>
            <a:r>
              <a:rPr lang="ru-RU" altLang="ru-RU" sz="2400"/>
              <a:t>). </a:t>
            </a:r>
            <a:r>
              <a:rPr lang="ru-RU" altLang="ru-RU" sz="2000"/>
              <a:t>Структуры данных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База данных в модели инвертированных таблиц похожа на БД в модели </a:t>
            </a:r>
            <a:r>
              <a:rPr lang="en-US" altLang="ru-RU" sz="2100"/>
              <a:t>SQL</a:t>
            </a:r>
            <a:r>
              <a:rPr lang="ru-RU" altLang="ru-RU" sz="2100"/>
              <a:t>, но с тем отличием, что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пользователям видны и хранимые таблицы, и пути доступа к ним. 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Строки таблиц упорядочиваются системой в некоторой физической, видимой пользователям последовательности.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Физическая упорядоченность строк всех таблиц может определяться и для всей БД (так делается, например, в Datacom/DB).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Для каждой таблицы можно определить произвольное число ключей поиска, для которых строятся индексы.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Эти индексы автоматически поддерживаются системой, но явно видны пользователям.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6987-5DF1-4093-92C8-1695F47DB7C9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761E-214A-4E74-BC16-62D298CA630A}" type="slidenum">
              <a:rPr lang="ru-RU" altLang="en-US"/>
              <a:pPr/>
              <a:t>13</a:t>
            </a:fld>
            <a:endParaRPr lang="ru-RU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</a:t>
            </a:r>
            <a:r>
              <a:rPr lang="en-US" altLang="ru-RU" sz="3800"/>
              <a:t>6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1900"/>
              <a:t>Модель данных инвертированных таблиц (</a:t>
            </a:r>
            <a:r>
              <a:rPr lang="en-US" altLang="ru-RU" sz="1900"/>
              <a:t>3</a:t>
            </a:r>
            <a:r>
              <a:rPr lang="ru-RU" altLang="ru-RU" sz="1900"/>
              <a:t>). Манипулирование данными (1)</a:t>
            </a:r>
            <a:r>
              <a:rPr lang="ru-RU" altLang="ru-RU" sz="1900" i="1"/>
              <a:t/>
            </a:r>
            <a:br>
              <a:rPr lang="ru-RU" altLang="ru-RU" sz="1900" i="1"/>
            </a:br>
            <a:endParaRPr lang="ru-RU" altLang="ru-RU" sz="1900" i="1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/>
            <a:r>
              <a:rPr lang="ru-RU" altLang="ru-RU" sz="2600"/>
              <a:t>Поддерживаются два класса операций: </a:t>
            </a:r>
          </a:p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ru-RU" altLang="ru-RU" sz="2600"/>
              <a:t>Операции, устанавливающие адрес записи и разбиваемые на два подкласса: </a:t>
            </a:r>
          </a:p>
          <a:p>
            <a:pPr marL="763588" lvl="1" indent="-419100">
              <a:buFont typeface="Wingdings" panose="05000000000000000000" pitchFamily="2" charset="2"/>
              <a:buChar char="Ø"/>
            </a:pPr>
            <a:r>
              <a:rPr lang="ru-RU" altLang="ru-RU" sz="2200"/>
              <a:t>прямые поисковые операторы (например, установить адрес первой записи таблицы по некоторому пути доступа); </a:t>
            </a:r>
          </a:p>
          <a:p>
            <a:pPr marL="763588" lvl="1" indent="-419100">
              <a:buFont typeface="Wingdings" panose="05000000000000000000" pitchFamily="2" charset="2"/>
              <a:buChar char="Ø"/>
            </a:pPr>
            <a:r>
              <a:rPr lang="ru-RU" altLang="ru-RU" sz="2200"/>
              <a:t>операторы, устанавливающие адрес записи при указании относительной позиции от предыдущей записи по некоторому пути доступа. </a:t>
            </a:r>
          </a:p>
          <a:p>
            <a:pPr marL="495300" indent="-495300">
              <a:buFont typeface="Wingdings" panose="05000000000000000000" pitchFamily="2" charset="2"/>
              <a:buAutoNum type="arabicPeriod" startAt="2"/>
            </a:pPr>
            <a:r>
              <a:rPr lang="ru-RU" altLang="ru-RU" sz="2600"/>
              <a:t>Операции над адресуемыми записями.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F6D5-EAE1-4FF6-9D14-FB281CAB02E5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31FD-B9C5-44D9-B4D7-2A3B32406E55}" type="slidenum">
              <a:rPr lang="ru-RU" altLang="en-US"/>
              <a:pPr/>
              <a:t>14</a:t>
            </a:fld>
            <a:endParaRPr lang="ru-RU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</a:t>
            </a:r>
            <a:r>
              <a:rPr lang="en-US" altLang="ru-RU" sz="3800"/>
              <a:t>7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1900"/>
              <a:t>Модель данных инвертированных таблиц (</a:t>
            </a:r>
            <a:r>
              <a:rPr lang="en-US" altLang="ru-RU" sz="1900"/>
              <a:t>4</a:t>
            </a:r>
            <a:r>
              <a:rPr lang="ru-RU" altLang="ru-RU" sz="1900"/>
              <a:t>). Манипулирование данными (2)</a:t>
            </a:r>
            <a:r>
              <a:rPr lang="ru-RU" altLang="ru-RU" sz="1900" i="1"/>
              <a:t/>
            </a:r>
            <a:br>
              <a:rPr lang="ru-RU" altLang="ru-RU" sz="1900" i="1"/>
            </a:br>
            <a:endParaRPr lang="ru-RU" altLang="ru-RU" sz="1900" i="1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lnSpc>
                <a:spcPct val="80000"/>
              </a:lnSpc>
            </a:pPr>
            <a:r>
              <a:rPr lang="ru-RU" altLang="ru-RU" sz="2600"/>
              <a:t>Типичный набор операций: </a:t>
            </a:r>
          </a:p>
          <a:p>
            <a:pPr marL="763588" lvl="1" indent="-4191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b="1"/>
              <a:t>LOCATE FIRST</a:t>
            </a:r>
            <a:r>
              <a:rPr lang="ru-RU" altLang="ru-RU" sz="2000"/>
              <a:t> – найти первую запись таблицы </a:t>
            </a:r>
            <a:r>
              <a:rPr lang="ru-RU" altLang="ru-RU" sz="2000" b="1" i="1"/>
              <a:t>T</a:t>
            </a:r>
            <a:r>
              <a:rPr lang="ru-RU" altLang="ru-RU" sz="2000"/>
              <a:t> в физическом порядке; </a:t>
            </a:r>
          </a:p>
          <a:p>
            <a:pPr marL="1052513" lvl="2" indent="-3810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возвращается адрес записи; </a:t>
            </a:r>
          </a:p>
          <a:p>
            <a:pPr marL="763588" lvl="1" indent="-4191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b="1"/>
              <a:t>LOCATE FIRST WITH SEARCH KEY EQUAL</a:t>
            </a:r>
            <a:r>
              <a:rPr lang="ru-RU" altLang="ru-RU" sz="2000"/>
              <a:t> – найти первую запись таблицы </a:t>
            </a:r>
            <a:r>
              <a:rPr lang="ru-RU" altLang="ru-RU" sz="2000" b="1" i="1"/>
              <a:t>T</a:t>
            </a:r>
            <a:r>
              <a:rPr lang="ru-RU" altLang="ru-RU" sz="2000"/>
              <a:t> с заданным значением ключа поиска </a:t>
            </a:r>
            <a:r>
              <a:rPr lang="en-US" altLang="ru-RU" sz="2000" b="1" i="1"/>
              <a:t>k</a:t>
            </a:r>
            <a:r>
              <a:rPr lang="ru-RU" altLang="ru-RU" sz="2000"/>
              <a:t>;</a:t>
            </a:r>
          </a:p>
          <a:p>
            <a:pPr marL="1052513" lvl="2" indent="-3810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возвращается адрес записи; </a:t>
            </a:r>
          </a:p>
          <a:p>
            <a:pPr marL="763588" lvl="1" indent="-4191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b="1"/>
              <a:t>LOCATE NEXT</a:t>
            </a:r>
            <a:r>
              <a:rPr lang="ru-RU" altLang="ru-RU" sz="2000"/>
              <a:t> – найти первую запись, следующую за записью с заданным адресом в заданном пути доступа; возвращается адрес записи; </a:t>
            </a:r>
          </a:p>
          <a:p>
            <a:pPr marL="763588" lvl="1" indent="-4191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b="1"/>
              <a:t>LOCATE NEXT WITH SEARCH KEY EQUAL</a:t>
            </a:r>
            <a:r>
              <a:rPr lang="ru-RU" altLang="ru-RU" sz="2000"/>
              <a:t> – найти cледующую запись таблицы </a:t>
            </a:r>
            <a:r>
              <a:rPr lang="ru-RU" altLang="ru-RU" sz="2000" b="1" i="1"/>
              <a:t>T</a:t>
            </a:r>
            <a:r>
              <a:rPr lang="ru-RU" altLang="ru-RU" sz="2000"/>
              <a:t> в порядке пути поиска с заданным значением </a:t>
            </a:r>
            <a:r>
              <a:rPr lang="en-US" altLang="ru-RU" sz="2000" b="1" i="1"/>
              <a:t>k</a:t>
            </a:r>
            <a:r>
              <a:rPr lang="ru-RU" altLang="ru-RU" sz="2000"/>
              <a:t>; </a:t>
            </a:r>
          </a:p>
          <a:p>
            <a:pPr marL="1052513" lvl="2" indent="-3810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должно быть соответствие между используемым способом сканирования и ключом </a:t>
            </a:r>
            <a:r>
              <a:rPr lang="en-US" altLang="ru-RU" sz="1800" b="1" i="1"/>
              <a:t>k</a:t>
            </a:r>
            <a:r>
              <a:rPr lang="ru-RU" altLang="ru-RU" sz="1800"/>
              <a:t>; </a:t>
            </a:r>
          </a:p>
          <a:p>
            <a:pPr marL="1052513" lvl="2" indent="-3810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возвращается адрес записи;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CFFE8-A7D3-410B-A8A9-4BBD82093B3D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428A-16ED-4656-B8AC-F8155C0D9476}" type="slidenum">
              <a:rPr lang="ru-RU" altLang="en-US"/>
              <a:pPr/>
              <a:t>15</a:t>
            </a:fld>
            <a:endParaRPr lang="ru-RU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</a:t>
            </a:r>
            <a:r>
              <a:rPr lang="en-US" altLang="ru-RU" sz="3800"/>
              <a:t>8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1900"/>
              <a:t>Модель данных инвертированных таблиц (</a:t>
            </a:r>
            <a:r>
              <a:rPr lang="en-US" altLang="ru-RU" sz="1900"/>
              <a:t>5</a:t>
            </a:r>
            <a:r>
              <a:rPr lang="ru-RU" altLang="ru-RU" sz="1900"/>
              <a:t>). Манипулирование данными (3)</a:t>
            </a:r>
            <a:r>
              <a:rPr lang="ru-RU" altLang="ru-RU" sz="1900" i="1"/>
              <a:t/>
            </a:r>
            <a:br>
              <a:rPr lang="ru-RU" altLang="ru-RU" sz="1900" i="1"/>
            </a:br>
            <a:endParaRPr lang="ru-RU" altLang="ru-RU" sz="1900" i="1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63588" lvl="1" indent="-419100">
              <a:buFont typeface="Wingdings" panose="05000000000000000000" pitchFamily="2" charset="2"/>
              <a:buChar char="Ø"/>
            </a:pPr>
            <a:r>
              <a:rPr lang="ru-RU" altLang="ru-RU" sz="2000" b="1"/>
              <a:t>LOCATE FIRST WITH SEARCH KEY GREATER</a:t>
            </a:r>
            <a:r>
              <a:rPr lang="ru-RU" altLang="ru-RU" sz="2000"/>
              <a:t> – найти первую запись таблицы </a:t>
            </a:r>
            <a:r>
              <a:rPr lang="ru-RU" altLang="ru-RU" sz="2000" b="1" i="1"/>
              <a:t>T</a:t>
            </a:r>
            <a:r>
              <a:rPr lang="ru-RU" altLang="ru-RU" sz="2000"/>
              <a:t> в порядке ключа поиска </a:t>
            </a:r>
            <a:r>
              <a:rPr lang="en-US" altLang="ru-RU" sz="2000" b="1" i="1"/>
              <a:t>k</a:t>
            </a:r>
            <a:r>
              <a:rPr lang="ru-RU" altLang="ru-RU" sz="2000"/>
              <a:t> cо значением ключевого поля, большим заданного значения </a:t>
            </a:r>
            <a:r>
              <a:rPr lang="en-US" altLang="ru-RU" sz="2000" b="1" i="1"/>
              <a:t>k</a:t>
            </a:r>
            <a:r>
              <a:rPr lang="ru-RU" altLang="ru-RU" sz="2000"/>
              <a:t>; </a:t>
            </a:r>
          </a:p>
          <a:p>
            <a:pPr marL="1052513" lvl="2" indent="-381000">
              <a:buFont typeface="Wingdings" panose="05000000000000000000" pitchFamily="2" charset="2"/>
              <a:buChar char="ü"/>
            </a:pPr>
            <a:r>
              <a:rPr lang="ru-RU" altLang="ru-RU" sz="2000"/>
              <a:t>возвращается адрес записи; </a:t>
            </a:r>
          </a:p>
          <a:p>
            <a:pPr marL="763588" lvl="1" indent="-419100">
              <a:buFont typeface="Wingdings" panose="05000000000000000000" pitchFamily="2" charset="2"/>
              <a:buChar char="Ø"/>
            </a:pPr>
            <a:r>
              <a:rPr lang="ru-RU" altLang="ru-RU" sz="2000" b="1"/>
              <a:t>RETRIVE</a:t>
            </a:r>
            <a:r>
              <a:rPr lang="ru-RU" altLang="ru-RU" sz="2000"/>
              <a:t> – выбрать запись с указанным адресом; </a:t>
            </a:r>
          </a:p>
          <a:p>
            <a:pPr marL="763588" lvl="1" indent="-419100">
              <a:buFont typeface="Wingdings" panose="05000000000000000000" pitchFamily="2" charset="2"/>
              <a:buChar char="Ø"/>
            </a:pPr>
            <a:r>
              <a:rPr lang="ru-RU" altLang="ru-RU" sz="2000" b="1"/>
              <a:t>UPDATE</a:t>
            </a:r>
            <a:r>
              <a:rPr lang="ru-RU" altLang="ru-RU" sz="2000"/>
              <a:t> – обновить запись с указанным адресом; </a:t>
            </a:r>
          </a:p>
          <a:p>
            <a:pPr marL="763588" lvl="1" indent="-419100">
              <a:buFont typeface="Wingdings" panose="05000000000000000000" pitchFamily="2" charset="2"/>
              <a:buChar char="Ø"/>
            </a:pPr>
            <a:r>
              <a:rPr lang="ru-RU" altLang="ru-RU" sz="2000" b="1"/>
              <a:t>DELETE</a:t>
            </a:r>
            <a:r>
              <a:rPr lang="ru-RU" altLang="ru-RU" sz="2000"/>
              <a:t> – удалить запись с указанным адресом; </a:t>
            </a:r>
          </a:p>
          <a:p>
            <a:pPr marL="763588" lvl="1" indent="-419100">
              <a:buFont typeface="Wingdings" panose="05000000000000000000" pitchFamily="2" charset="2"/>
              <a:buChar char="Ø"/>
            </a:pPr>
            <a:r>
              <a:rPr lang="ru-RU" altLang="ru-RU" sz="2000" b="1"/>
              <a:t>STORE</a:t>
            </a:r>
            <a:r>
              <a:rPr lang="ru-RU" altLang="ru-RU" sz="2000"/>
              <a:t> – включить запись в указанную таблицу; </a:t>
            </a:r>
          </a:p>
          <a:p>
            <a:pPr marL="1052513" lvl="2" indent="-381000">
              <a:buFont typeface="Wingdings" panose="05000000000000000000" pitchFamily="2" charset="2"/>
              <a:buChar char="ü"/>
            </a:pPr>
            <a:r>
              <a:rPr lang="ru-RU" altLang="ru-RU" sz="1800"/>
              <a:t>операция генерирует и возвращает адрес записи.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7F7E-46C9-4E9C-ADBB-90527CD4EC00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6B507-C213-435C-A501-37214A6D56A9}" type="slidenum">
              <a:rPr lang="ru-RU" altLang="en-US"/>
              <a:pPr/>
              <a:t>16</a:t>
            </a:fld>
            <a:endParaRPr lang="ru-RU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Ранние модели данных (</a:t>
            </a:r>
            <a:r>
              <a:rPr lang="en-US" altLang="ru-RU"/>
              <a:t>9</a:t>
            </a:r>
            <a:r>
              <a:rPr lang="ru-RU" altLang="ru-RU"/>
              <a:t>)</a:t>
            </a:r>
            <a:br>
              <a:rPr lang="ru-RU" altLang="ru-RU"/>
            </a:br>
            <a:r>
              <a:rPr lang="ru-RU" altLang="ru-RU" sz="2100"/>
              <a:t>Модель данных инвертированных таблиц (</a:t>
            </a:r>
            <a:r>
              <a:rPr lang="en-US" altLang="ru-RU" sz="2100"/>
              <a:t>6</a:t>
            </a:r>
            <a:r>
              <a:rPr lang="ru-RU" altLang="ru-RU" sz="2100"/>
              <a:t>). Ограничения целостности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Общие правила определения целостности БД отсутствуют. </a:t>
            </a:r>
          </a:p>
          <a:p>
            <a:r>
              <a:rPr lang="ru-RU" altLang="ru-RU"/>
              <a:t>В некоторых системах поддерживаются ограничения уникальности значений некоторых полей,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но в основном вся поддержка целостности данных возлагается на прикладную программу.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059A-DF84-4D29-8710-A579C1531143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A0DD-4750-41CD-8609-7C3944C37CDB}" type="slidenum">
              <a:rPr lang="ru-RU" altLang="en-US"/>
              <a:pPr/>
              <a:t>17</a:t>
            </a:fld>
            <a:endParaRPr lang="ru-RU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</a:t>
            </a:r>
            <a:r>
              <a:rPr lang="en-US" altLang="ru-RU" sz="3800"/>
              <a:t>10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3200"/>
              <a:t>Иерархическая модель данных (1)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Типичным представителем (наиболее известным и распространенным) является СУБД IMS (Information Management System) компании IBM. </a:t>
            </a:r>
          </a:p>
          <a:p>
            <a:r>
              <a:rPr lang="ru-RU" altLang="ru-RU"/>
              <a:t>Первая версия системы появилась в 1968 году.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1C61-F85F-4020-9958-581561178A3B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6AE7-1D2F-44F0-825E-2D4795A9D5C7}" type="slidenum">
              <a:rPr lang="ru-RU" altLang="en-US"/>
              <a:pPr/>
              <a:t>18</a:t>
            </a:fld>
            <a:endParaRPr lang="ru-RU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(1</a:t>
            </a:r>
            <a:r>
              <a:rPr lang="en-US" altLang="ru-RU" sz="3800"/>
              <a:t>1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2600"/>
              <a:t>Иерархическая модель данных (2). Структуры данных (1)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Иерархическая БД состоит из упорядоченного набора </a:t>
            </a:r>
            <a:r>
              <a:rPr lang="ru-RU" altLang="ru-RU" sz="2600" i="1"/>
              <a:t>деревьев</a:t>
            </a:r>
            <a:r>
              <a:rPr lang="ru-RU" altLang="ru-RU" sz="2600"/>
              <a:t>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более точно, из упорядоченного набора нескольких экземпляров одного </a:t>
            </a:r>
            <a:r>
              <a:rPr lang="ru-RU" altLang="ru-RU" sz="2200" i="1"/>
              <a:t>типа дерева</a:t>
            </a:r>
            <a:r>
              <a:rPr lang="ru-RU" altLang="ru-RU" sz="2200"/>
              <a:t>.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Тип дерева состоит из одного «корневого» </a:t>
            </a:r>
            <a:r>
              <a:rPr lang="ru-RU" altLang="ru-RU" sz="2600" i="1"/>
              <a:t>типа записи</a:t>
            </a:r>
            <a:r>
              <a:rPr lang="ru-RU" altLang="ru-RU" sz="2600"/>
              <a:t> и упорядоченного набора из нуля или более типов поддеревьев,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каждое из которых является некоторым типом дерева.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Тип дерева в целом представляет собой иерархически организованный набор типов записи.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1D0D-153D-4AB1-B2C1-2C912B4BB712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97ED-2011-43D1-95D8-588F76EB0A50}" type="slidenum">
              <a:rPr lang="ru-RU" altLang="en-US"/>
              <a:pPr/>
              <a:t>19</a:t>
            </a:fld>
            <a:endParaRPr lang="ru-RU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(1</a:t>
            </a:r>
            <a:r>
              <a:rPr lang="en-US" altLang="ru-RU" sz="3800"/>
              <a:t>2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2600"/>
              <a:t>Иерархическая модель данных (3). Структуры данных (2)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1700"/>
          </a:p>
          <a:p>
            <a:pPr>
              <a:lnSpc>
                <a:spcPct val="80000"/>
              </a:lnSpc>
            </a:pPr>
            <a:endParaRPr lang="ru-RU" altLang="ru-RU" sz="1700"/>
          </a:p>
          <a:p>
            <a:pPr>
              <a:lnSpc>
                <a:spcPct val="80000"/>
              </a:lnSpc>
            </a:pPr>
            <a:endParaRPr lang="ru-RU" altLang="ru-RU" sz="1700"/>
          </a:p>
          <a:p>
            <a:pPr>
              <a:lnSpc>
                <a:spcPct val="80000"/>
              </a:lnSpc>
            </a:pPr>
            <a:endParaRPr lang="ru-RU" altLang="ru-RU" sz="1700"/>
          </a:p>
          <a:p>
            <a:pPr>
              <a:lnSpc>
                <a:spcPct val="80000"/>
              </a:lnSpc>
            </a:pPr>
            <a:endParaRPr lang="ru-RU" altLang="ru-RU" sz="1700"/>
          </a:p>
          <a:p>
            <a:pPr>
              <a:lnSpc>
                <a:spcPct val="80000"/>
              </a:lnSpc>
            </a:pPr>
            <a:endParaRPr lang="ru-RU" altLang="ru-RU" sz="1700"/>
          </a:p>
          <a:p>
            <a:pPr>
              <a:lnSpc>
                <a:spcPct val="80000"/>
              </a:lnSpc>
            </a:pPr>
            <a:r>
              <a:rPr lang="ru-RU" altLang="ru-RU" sz="2000"/>
              <a:t>Пример типа дерева (схемы иерархической БД).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Тип записи </a:t>
            </a:r>
            <a:r>
              <a:rPr lang="ru-RU" altLang="ru-RU" sz="1500" b="1"/>
              <a:t>Отдел</a:t>
            </a:r>
            <a:r>
              <a:rPr lang="ru-RU" altLang="ru-RU" sz="1500"/>
              <a:t> является предком для типов записи Руководитель и Служащие,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а </a:t>
            </a:r>
            <a:r>
              <a:rPr lang="ru-RU" altLang="ru-RU" sz="1500" b="1"/>
              <a:t>Руководитель</a:t>
            </a:r>
            <a:r>
              <a:rPr lang="ru-RU" altLang="ru-RU" sz="1500"/>
              <a:t> и </a:t>
            </a:r>
            <a:r>
              <a:rPr lang="ru-RU" altLang="ru-RU" sz="1500" b="1"/>
              <a:t>Служащие</a:t>
            </a:r>
            <a:r>
              <a:rPr lang="ru-RU" altLang="ru-RU" sz="1500"/>
              <a:t> – потомки типа записи </a:t>
            </a:r>
            <a:r>
              <a:rPr lang="ru-RU" altLang="ru-RU" sz="1500" b="1"/>
              <a:t>Отдел</a:t>
            </a:r>
            <a:r>
              <a:rPr lang="ru-RU" altLang="ru-RU" sz="1500"/>
              <a:t>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/>
              <a:t>Поле </a:t>
            </a:r>
            <a:r>
              <a:rPr lang="ru-RU" altLang="ru-RU" sz="1500" b="1"/>
              <a:t>Рук_Отдел</a:t>
            </a:r>
            <a:r>
              <a:rPr lang="ru-RU" altLang="ru-RU" sz="1500"/>
              <a:t> типа записи </a:t>
            </a:r>
            <a:r>
              <a:rPr lang="ru-RU" altLang="ru-RU" sz="1500" b="1"/>
              <a:t>Руководитель</a:t>
            </a:r>
            <a:r>
              <a:rPr lang="ru-RU" altLang="ru-RU" sz="1500"/>
              <a:t> содержит номер отдела, в котором работает служащий, являющийся данным руководителем (предполагается, что он работает не обязательно в том же отделе, которым руководит).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Между типами записи поддерживаются связи (правильнее сказать, </a:t>
            </a:r>
            <a:r>
              <a:rPr lang="ru-RU" altLang="ru-RU" sz="2000" i="1"/>
              <a:t>типы </a:t>
            </a:r>
            <a:r>
              <a:rPr lang="ru-RU" altLang="ru-RU" sz="2000"/>
              <a:t>связей, поскольку реальные связи появляются в экземплярах типа дерева). </a:t>
            </a:r>
          </a:p>
        </p:txBody>
      </p:sp>
      <p:pic>
        <p:nvPicPr>
          <p:cNvPr id="52229" name="Picture 5" descr="МД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484313"/>
            <a:ext cx="5761038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7838-D4C8-45E7-AFA2-A67DA864E32A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857B-2D2F-4C37-90D4-BBBDB075F055}" type="slidenum">
              <a:rPr lang="ru-RU" altLang="en-US"/>
              <a:pPr/>
              <a:t>2</a:t>
            </a:fld>
            <a:endParaRPr lang="ru-RU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План (1)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Модель данных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Ранние модели данных</a:t>
            </a:r>
            <a:r>
              <a:rPr lang="ru-RU" altLang="ru-RU" sz="2100"/>
              <a:t> 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400"/>
              <a:t>Модель данных инвертированных таблиц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Структуры данных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Манипулирование данными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Ограничения целостности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400"/>
              <a:t>Иерархическая модель данных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Иерархические структуры данных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Манипулирование данными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Ограничения целостности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400"/>
              <a:t>Сетевая модель данных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Сетевые структуры данных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Манипулирование данными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Ограничения целостности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22F9-F172-4B34-B52D-AB608164F47D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7BC1D-CF4C-4965-A147-81E8CE32D65E}" type="slidenum">
              <a:rPr lang="ru-RU" altLang="en-US"/>
              <a:pPr/>
              <a:t>20</a:t>
            </a:fld>
            <a:endParaRPr lang="ru-RU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(1</a:t>
            </a:r>
            <a:r>
              <a:rPr lang="en-US" altLang="ru-RU" sz="3800"/>
              <a:t>3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2600"/>
              <a:t>Иерархическая модель данных (4). Структуры данных (3)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r>
              <a:rPr lang="ru-RU" altLang="ru-RU" sz="2000"/>
              <a:t>База данных с такой схемой</a:t>
            </a:r>
            <a:r>
              <a:rPr lang="ru-RU" altLang="ru-RU" sz="19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мы показываем один экземпляр дерева.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Все экземпляры данного типа потомка с общим экземпляром типа предка называются близнецами.</a:t>
            </a:r>
            <a:r>
              <a:rPr lang="ru-RU" altLang="ru-RU" sz="190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Для иерархической базы данных определяется полный порядок обхода дерева: сверху-вниз, слева-направо.</a:t>
            </a:r>
            <a:r>
              <a:rPr lang="ru-RU" altLang="ru-RU" sz="1900"/>
              <a:t> </a:t>
            </a: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</p:txBody>
      </p:sp>
      <p:pic>
        <p:nvPicPr>
          <p:cNvPr id="53253" name="Picture 5" descr="МД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700213"/>
            <a:ext cx="5689600" cy="172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3719D-761A-4785-910D-D919EA476753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124C-397E-44B4-B939-C8BAAA814EC7}" type="slidenum">
              <a:rPr lang="ru-RU" altLang="en-US"/>
              <a:pPr/>
              <a:t>21</a:t>
            </a:fld>
            <a:endParaRPr lang="ru-RU" alt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(1</a:t>
            </a:r>
            <a:r>
              <a:rPr lang="en-US" altLang="ru-RU" sz="3800"/>
              <a:t>4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2600"/>
              <a:t>Иерархическая модель данных (5). </a:t>
            </a:r>
            <a:r>
              <a:rPr lang="ru-RU" altLang="ru-RU" sz="2000"/>
              <a:t>Манипулирование данными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Примеры типичных операций манипулирования иерархически организованными данными: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найти указанный экземпляр типа дерева БД (например, отдел 310);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перейти от одного экземпляра типа дерева к другому;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перейти от экземпляра одного типа записи к экземпляру другого типа записи внутри дерева (например, перейти от отдела к первому сотруднику);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перейти от одной записи к другой в порядке обхода иерархии;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вставить новую запись в указанную позицию;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удалить текущую запись.  </a:t>
            </a:r>
            <a:endParaRPr lang="ru-RU" altLang="ru-RU"/>
          </a:p>
          <a:p>
            <a:pPr>
              <a:lnSpc>
                <a:spcPct val="90000"/>
              </a:lnSpc>
            </a:pPr>
            <a:endParaRPr lang="ru-RU" altLang="ru-RU"/>
          </a:p>
          <a:p>
            <a:pPr>
              <a:lnSpc>
                <a:spcPct val="90000"/>
              </a:lnSpc>
            </a:pPr>
            <a:endParaRPr lang="ru-RU" altLang="ru-RU"/>
          </a:p>
          <a:p>
            <a:pPr>
              <a:lnSpc>
                <a:spcPct val="90000"/>
              </a:lnSpc>
            </a:pPr>
            <a:endParaRPr lang="ru-RU" altLang="ru-RU"/>
          </a:p>
          <a:p>
            <a:pPr>
              <a:lnSpc>
                <a:spcPct val="90000"/>
              </a:lnSpc>
            </a:pPr>
            <a:endParaRPr lang="ru-RU" altLang="ru-RU"/>
          </a:p>
          <a:p>
            <a:pPr>
              <a:lnSpc>
                <a:spcPct val="90000"/>
              </a:lnSpc>
            </a:pP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B5DDA-5FA8-4B92-960B-0923670A6F49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EFAC2-F57D-4499-80BA-C83B91C4CCED}" type="slidenum">
              <a:rPr lang="ru-RU" altLang="en-US"/>
              <a:pPr/>
              <a:t>22</a:t>
            </a:fld>
            <a:endParaRPr lang="ru-RU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(1</a:t>
            </a:r>
            <a:r>
              <a:rPr lang="en-US" altLang="ru-RU" sz="3800"/>
              <a:t>5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2600"/>
              <a:t>Иерархическая модель данных (6). </a:t>
            </a:r>
            <a:r>
              <a:rPr lang="ru-RU" altLang="ru-RU" sz="2000"/>
              <a:t>Ограничения целостности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В иерархической модели данных автоматически поддерживается целостность ссылок между предками и потомками.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Основное правило:</a:t>
            </a:r>
            <a:r>
              <a:rPr lang="ru-RU" altLang="ru-RU" sz="2200" i="1"/>
              <a:t> никакой потомок не может существовать без своего родителя.</a:t>
            </a:r>
            <a:r>
              <a:rPr lang="ru-RU" altLang="ru-RU" sz="2200"/>
              <a:t> </a:t>
            </a:r>
          </a:p>
          <a:p>
            <a:r>
              <a:rPr lang="ru-RU" altLang="ru-RU" sz="2600"/>
              <a:t>Аналогичная поддержка целостности по ссылкам между записями без связи «предок-потомок», не обеспечивается.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Примером такой «внешней» ссылки является содержимое поля </a:t>
            </a:r>
            <a:r>
              <a:rPr lang="ru-RU" altLang="ru-RU" sz="2200" b="1"/>
              <a:t>Рук_Отдел</a:t>
            </a:r>
            <a:r>
              <a:rPr lang="ru-RU" altLang="ru-RU" sz="2200"/>
              <a:t> в экземпляре типа записи </a:t>
            </a:r>
            <a:r>
              <a:rPr lang="ru-RU" altLang="ru-RU" sz="2200" b="1"/>
              <a:t>Руководитель</a:t>
            </a:r>
            <a:r>
              <a:rPr lang="ru-RU" altLang="ru-RU" sz="2200"/>
              <a:t>. </a:t>
            </a:r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160D4-929C-4B46-BB57-4E6A8C2D7241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AAAEA-C385-4DED-AACD-70AED58FE9F0}" type="slidenum">
              <a:rPr lang="ru-RU" altLang="en-US"/>
              <a:pPr/>
              <a:t>23</a:t>
            </a:fld>
            <a:endParaRPr lang="ru-RU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(1</a:t>
            </a:r>
            <a:r>
              <a:rPr lang="en-US" altLang="ru-RU" sz="3800"/>
              <a:t>6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3800"/>
              <a:t>Сетевая модель данных (1)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200"/>
              <a:t>Типичным представителем систем, основанных на сетевой модели данных, является СУБД IDMS (Integrated Database Management System),</a:t>
            </a:r>
            <a:r>
              <a:rPr lang="ru-RU" altLang="ru-RU" sz="19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разработанная компанией Cullinet Software, Inc. и изначально ориентированная на использования на мейнфреймах компании IBM. </a:t>
            </a:r>
          </a:p>
          <a:p>
            <a:pPr>
              <a:lnSpc>
                <a:spcPct val="80000"/>
              </a:lnSpc>
            </a:pPr>
            <a:r>
              <a:rPr lang="ru-RU" altLang="ru-RU" sz="2200"/>
              <a:t>Архитектура системы основана на предложениях Data Base Task Group (DBTG) организации CODASYL (</a:t>
            </a:r>
            <a:r>
              <a:rPr lang="en-US" altLang="ru-RU" sz="2200" b="1"/>
              <a:t>Co</a:t>
            </a:r>
            <a:r>
              <a:rPr lang="ru-RU" altLang="ru-RU" sz="2200"/>
              <a:t>nference on </a:t>
            </a:r>
            <a:r>
              <a:rPr lang="en-US" altLang="ru-RU" sz="2200" b="1"/>
              <a:t>Da</a:t>
            </a:r>
            <a:r>
              <a:rPr lang="ru-RU" altLang="ru-RU" sz="2200"/>
              <a:t>ta </a:t>
            </a:r>
            <a:r>
              <a:rPr lang="en-US" altLang="ru-RU" sz="2200" b="1"/>
              <a:t>Sy</a:t>
            </a:r>
            <a:r>
              <a:rPr lang="ru-RU" altLang="ru-RU" sz="2200"/>
              <a:t>stems </a:t>
            </a:r>
            <a:r>
              <a:rPr lang="ru-RU" altLang="ru-RU" sz="2200" b="1"/>
              <a:t>L</a:t>
            </a:r>
            <a:r>
              <a:rPr lang="ru-RU" altLang="ru-RU" sz="2200"/>
              <a:t>anguages),</a:t>
            </a:r>
            <a:r>
              <a:rPr lang="ru-RU" altLang="ru-RU" sz="19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которая отвечала за определение языка программирования </a:t>
            </a:r>
            <a:r>
              <a:rPr lang="en-US" altLang="ru-RU" sz="1700"/>
              <a:t>COBOL</a:t>
            </a:r>
            <a:r>
              <a:rPr lang="ru-RU" altLang="ru-RU" sz="1700"/>
              <a:t>. </a:t>
            </a:r>
          </a:p>
          <a:p>
            <a:pPr>
              <a:lnSpc>
                <a:spcPct val="80000"/>
              </a:lnSpc>
            </a:pPr>
            <a:r>
              <a:rPr lang="ru-RU" altLang="ru-RU" sz="2200"/>
              <a:t>Отчет DBTG был опубликован в 1971 г., и вскоре после этого появилось несколько систем, поддерживающих архитектуру CODASYL, среди которых присутствовала и СУБД IDMS. </a:t>
            </a:r>
          </a:p>
          <a:p>
            <a:pPr>
              <a:lnSpc>
                <a:spcPct val="80000"/>
              </a:lnSpc>
            </a:pPr>
            <a:r>
              <a:rPr lang="ru-RU" altLang="ru-RU" sz="2200"/>
              <a:t>В настоящее время IDMS принадлежит компании </a:t>
            </a:r>
            <a:r>
              <a:rPr lang="en-US" altLang="ru-RU" sz="2200"/>
              <a:t>Computer Associates.</a:t>
            </a:r>
            <a:r>
              <a:rPr lang="ru-RU" altLang="ru-RU" sz="1900"/>
              <a:t> </a:t>
            </a: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39BA-D143-4FC0-83C2-81CEC37115DE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1272B-9CCB-42BF-8E5B-B187243DFDEC}" type="slidenum">
              <a:rPr lang="ru-RU" altLang="en-US"/>
              <a:pPr/>
              <a:t>24</a:t>
            </a:fld>
            <a:endParaRPr lang="ru-RU" alt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Ранние модели данных (1</a:t>
            </a:r>
            <a:r>
              <a:rPr lang="en-US" altLang="ru-RU" sz="3800"/>
              <a:t>7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3200"/>
              <a:t>Сетевая модель данных (2)</a:t>
            </a:r>
            <a:r>
              <a:rPr lang="ru-RU" altLang="ru-RU" sz="3800"/>
              <a:t> </a:t>
            </a:r>
            <a:r>
              <a:rPr lang="ru-RU" altLang="ru-RU" sz="2000"/>
              <a:t>Сетевые структуры данных (1)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Сетевой подход к организации данных является расширением иерархического подхода: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 иерархических структурах запись-потомок должна иметь в точности одного предка;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 сетевой структуре данных у потомка может иметься любое число предков.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Сетевая БД состоит из набора записей и набора связей между этими записями,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более точно, из набора экземпляров каждого </a:t>
            </a:r>
            <a:r>
              <a:rPr lang="ru-RU" altLang="ru-RU" sz="2200" i="1"/>
              <a:t>типа</a:t>
            </a:r>
            <a:r>
              <a:rPr lang="ru-RU" altLang="ru-RU" sz="2200"/>
              <a:t> из заданного в схеме БД набора </a:t>
            </a:r>
            <a:r>
              <a:rPr lang="ru-RU" altLang="ru-RU" sz="2200" i="1"/>
              <a:t>типов записи</a:t>
            </a:r>
            <a:r>
              <a:rPr lang="ru-RU" altLang="ru-RU" sz="2200"/>
              <a:t> и набора экземпляров каждого </a:t>
            </a:r>
            <a:r>
              <a:rPr lang="ru-RU" altLang="ru-RU" sz="2200" i="1"/>
              <a:t>типа</a:t>
            </a:r>
            <a:r>
              <a:rPr lang="ru-RU" altLang="ru-RU" sz="2200"/>
              <a:t> из заданного набора </a:t>
            </a:r>
            <a:r>
              <a:rPr lang="ru-RU" altLang="ru-RU" sz="2200" i="1"/>
              <a:t>типов связи</a:t>
            </a:r>
            <a:r>
              <a:rPr lang="ru-RU" altLang="ru-RU" sz="2200"/>
              <a:t>. </a:t>
            </a:r>
            <a:endParaRPr lang="ru-RU" altLang="ru-RU"/>
          </a:p>
          <a:p>
            <a:pPr>
              <a:lnSpc>
                <a:spcPct val="90000"/>
              </a:lnSpc>
            </a:pPr>
            <a:endParaRPr lang="ru-RU" altLang="ru-RU"/>
          </a:p>
          <a:p>
            <a:pPr>
              <a:lnSpc>
                <a:spcPct val="90000"/>
              </a:lnSpc>
            </a:pPr>
            <a:endParaRPr lang="ru-RU" altLang="ru-RU"/>
          </a:p>
          <a:p>
            <a:pPr>
              <a:lnSpc>
                <a:spcPct val="90000"/>
              </a:lnSpc>
            </a:pP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9E0B-1021-4C6F-AF03-35DDA2CADE07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05B79-6596-4670-ACB0-CF300BF42716}" type="slidenum">
              <a:rPr lang="ru-RU" altLang="en-US"/>
              <a:pPr/>
              <a:t>25</a:t>
            </a:fld>
            <a:endParaRPr lang="ru-RU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3800"/>
              <a:t>Ранние модели данных (1</a:t>
            </a:r>
            <a:r>
              <a:rPr lang="en-US" altLang="ru-RU" sz="3800"/>
              <a:t>8</a:t>
            </a:r>
            <a:r>
              <a:rPr lang="ru-RU" altLang="ru-RU" sz="3800"/>
              <a:t>)</a:t>
            </a:r>
            <a:r>
              <a:rPr lang="en-US" altLang="ru-RU" sz="3800"/>
              <a:t/>
            </a:r>
            <a:br>
              <a:rPr lang="en-US" altLang="ru-RU" sz="3800"/>
            </a:br>
            <a:r>
              <a:rPr lang="ru-RU" altLang="ru-RU" sz="3200"/>
              <a:t>Сетевая модель данных (3)</a:t>
            </a:r>
            <a:r>
              <a:rPr lang="ru-RU" altLang="ru-RU" sz="4600"/>
              <a:t> </a:t>
            </a:r>
            <a:r>
              <a:rPr lang="ru-RU" altLang="ru-RU" sz="2000"/>
              <a:t>Сетевые структуры данных (2)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/>
              <a:t>Тип связи определяется для двух типов записи: предка и потомка. 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Экземпляр типа связи состоит из одного экземпляра типа записи предка и упорядоченного набора экземпляров типа записи потомка. 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Для данного типа связи </a:t>
            </a:r>
            <a:r>
              <a:rPr lang="ru-RU" altLang="ru-RU" sz="2400" b="1" i="1"/>
              <a:t>L</a:t>
            </a:r>
            <a:r>
              <a:rPr lang="ru-RU" altLang="ru-RU" sz="2400"/>
              <a:t> с типом записи предка </a:t>
            </a:r>
            <a:r>
              <a:rPr lang="ru-RU" altLang="ru-RU" sz="2400" b="1" i="1"/>
              <a:t>P</a:t>
            </a:r>
            <a:r>
              <a:rPr lang="ru-RU" altLang="ru-RU" sz="2400"/>
              <a:t> и типом записи потомка </a:t>
            </a:r>
            <a:r>
              <a:rPr lang="ru-RU" altLang="ru-RU" sz="2400" b="1" i="1"/>
              <a:t>C</a:t>
            </a:r>
            <a:r>
              <a:rPr lang="ru-RU" altLang="ru-RU" sz="2400"/>
              <a:t> должны выполняться следующие два условия:</a:t>
            </a:r>
            <a:r>
              <a:rPr lang="ru-RU" altLang="ru-RU" sz="2600"/>
              <a:t>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каждый экземпляр типа записи </a:t>
            </a:r>
            <a:r>
              <a:rPr lang="ru-RU" altLang="ru-RU" sz="2200" b="1" i="1"/>
              <a:t>P</a:t>
            </a:r>
            <a:r>
              <a:rPr lang="ru-RU" altLang="ru-RU" sz="2200"/>
              <a:t> является предком только в одном экземпляре типа связи </a:t>
            </a:r>
            <a:r>
              <a:rPr lang="ru-RU" altLang="ru-RU" sz="2200" b="1" i="1"/>
              <a:t>L</a:t>
            </a:r>
            <a:r>
              <a:rPr lang="ru-RU" altLang="ru-RU" sz="2200"/>
              <a:t>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каждый экземпляр типа записи </a:t>
            </a:r>
            <a:r>
              <a:rPr lang="ru-RU" altLang="ru-RU" sz="2200" b="1" i="1"/>
              <a:t>C</a:t>
            </a:r>
            <a:r>
              <a:rPr lang="ru-RU" altLang="ru-RU" sz="2200"/>
              <a:t> является потомком не более чем в одном экземпляре типа связи </a:t>
            </a:r>
            <a:r>
              <a:rPr lang="ru-RU" altLang="ru-RU" sz="2200" b="1" i="1"/>
              <a:t>L</a:t>
            </a:r>
            <a:r>
              <a:rPr lang="ru-RU" altLang="ru-RU" sz="2200"/>
              <a:t>. </a:t>
            </a:r>
            <a:endParaRPr lang="ru-RU" altLang="ru-RU"/>
          </a:p>
          <a:p>
            <a:pPr>
              <a:lnSpc>
                <a:spcPct val="90000"/>
              </a:lnSpc>
            </a:pPr>
            <a:endParaRPr lang="ru-RU" altLang="ru-RU"/>
          </a:p>
          <a:p>
            <a:pPr>
              <a:lnSpc>
                <a:spcPct val="90000"/>
              </a:lnSpc>
            </a:pP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12E2D-EC5E-429C-8CBD-623DF1227F98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E100-20EF-410D-AB53-3FA796B468A3}" type="slidenum">
              <a:rPr lang="ru-RU" altLang="en-US"/>
              <a:pPr/>
              <a:t>26</a:t>
            </a:fld>
            <a:endParaRPr lang="ru-RU" alt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ru-RU" altLang="ru-RU" sz="3800"/>
              <a:t>Ранние модели данных (1</a:t>
            </a:r>
            <a:r>
              <a:rPr lang="en-US" altLang="ru-RU" sz="3800"/>
              <a:t>9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3200"/>
              <a:t>Сетевая модель данных (4)</a:t>
            </a:r>
            <a:r>
              <a:rPr lang="ru-RU" altLang="ru-RU" sz="5000"/>
              <a:t> </a:t>
            </a:r>
            <a:r>
              <a:rPr lang="ru-RU" altLang="ru-RU" sz="2000"/>
              <a:t>Сетевые структуры данных (3)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На формирование типов связи не накладываются особые ограничения; возможны, например, следующие ситуации: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тип записи потомка в одном типе связи </a:t>
            </a:r>
            <a:r>
              <a:rPr lang="ru-RU" altLang="ru-RU" b="1" i="1"/>
              <a:t>L1</a:t>
            </a:r>
            <a:r>
              <a:rPr lang="ru-RU" altLang="ru-RU"/>
              <a:t> может быть типом записи предка в другом типе связи </a:t>
            </a:r>
            <a:r>
              <a:rPr lang="ru-RU" altLang="ru-RU" b="1" i="1"/>
              <a:t>L2</a:t>
            </a:r>
            <a:r>
              <a:rPr lang="ru-RU" altLang="ru-RU"/>
              <a:t> (как в иерархии);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данный тип записи </a:t>
            </a:r>
            <a:r>
              <a:rPr lang="ru-RU" altLang="ru-RU" b="1" i="1"/>
              <a:t>P</a:t>
            </a:r>
            <a:r>
              <a:rPr lang="ru-RU" altLang="ru-RU"/>
              <a:t> может быть типом записи предка в любом числе типов связи;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данный тип записи </a:t>
            </a:r>
            <a:r>
              <a:rPr lang="ru-RU" altLang="ru-RU" b="1" i="1"/>
              <a:t>P</a:t>
            </a:r>
            <a:r>
              <a:rPr lang="ru-RU" altLang="ru-RU"/>
              <a:t> может быть типом записи потомка в любом числе типов связи; </a:t>
            </a:r>
            <a:endParaRPr lang="ru-RU" altLang="ru-RU" sz="3000"/>
          </a:p>
          <a:p>
            <a:pPr>
              <a:lnSpc>
                <a:spcPct val="90000"/>
              </a:lnSpc>
            </a:pPr>
            <a:endParaRPr lang="ru-RU" altLang="ru-RU" sz="3400"/>
          </a:p>
          <a:p>
            <a:pPr>
              <a:lnSpc>
                <a:spcPct val="90000"/>
              </a:lnSpc>
            </a:pPr>
            <a:endParaRPr lang="ru-RU" altLang="ru-RU" sz="3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C9B0A-8A86-4ADB-B32A-6813A21D54B8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CCDFA-89C3-42E6-BFAD-7E785443254E}" type="slidenum">
              <a:rPr lang="ru-RU" altLang="en-US"/>
              <a:pPr/>
              <a:t>27</a:t>
            </a:fld>
            <a:endParaRPr lang="ru-RU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ru-RU" altLang="ru-RU" sz="3800"/>
              <a:t>Ранние модели данных (</a:t>
            </a:r>
            <a:r>
              <a:rPr lang="en-US" altLang="ru-RU" sz="3800"/>
              <a:t>20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3200"/>
              <a:t>Сетевая модель данных (5)</a:t>
            </a:r>
            <a:r>
              <a:rPr lang="ru-RU" altLang="ru-RU" sz="5000"/>
              <a:t> </a:t>
            </a:r>
            <a:r>
              <a:rPr lang="ru-RU" altLang="ru-RU" sz="2000"/>
              <a:t>Сетевые структуры данных (4)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может существовать любое число типов связи с одним и тем же типом записи предка и одним и тем же типом записи потомка;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ru-RU" altLang="ru-RU" sz="2000"/>
              <a:t>и если </a:t>
            </a:r>
            <a:r>
              <a:rPr lang="ru-RU" altLang="ru-RU" sz="2000" b="1" i="1"/>
              <a:t>L1</a:t>
            </a:r>
            <a:r>
              <a:rPr lang="ru-RU" altLang="ru-RU" sz="2000"/>
              <a:t> и </a:t>
            </a:r>
            <a:r>
              <a:rPr lang="ru-RU" altLang="ru-RU" sz="2000" b="1" i="1"/>
              <a:t>L2</a:t>
            </a:r>
            <a:r>
              <a:rPr lang="ru-RU" altLang="ru-RU" sz="2000"/>
              <a:t> – два типа связи с одним и тем же типом записи предка </a:t>
            </a:r>
            <a:r>
              <a:rPr lang="ru-RU" altLang="ru-RU" sz="2000" b="1" i="1"/>
              <a:t>P</a:t>
            </a:r>
            <a:r>
              <a:rPr lang="ru-RU" altLang="ru-RU" sz="2000"/>
              <a:t> и одним и тем же типом записи потомка </a:t>
            </a:r>
            <a:r>
              <a:rPr lang="ru-RU" altLang="ru-RU" sz="2000" b="1" i="1"/>
              <a:t>C</a:t>
            </a:r>
            <a:r>
              <a:rPr lang="ru-RU" altLang="ru-RU" sz="2000"/>
              <a:t>, то правила, по которым образуется родство, в разных связях могут различаться;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типы записи </a:t>
            </a:r>
            <a:r>
              <a:rPr lang="ru-RU" altLang="ru-RU" sz="2200" b="1" i="1"/>
              <a:t>X</a:t>
            </a:r>
            <a:r>
              <a:rPr lang="ru-RU" altLang="ru-RU" sz="2200"/>
              <a:t> и </a:t>
            </a:r>
            <a:r>
              <a:rPr lang="ru-RU" altLang="ru-RU" sz="2200" b="1" i="1"/>
              <a:t>Y</a:t>
            </a:r>
            <a:r>
              <a:rPr lang="ru-RU" altLang="ru-RU" sz="2200"/>
              <a:t> могут быть предком и потомком в одной связи и потомком и предком - в другой;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предок и потомок могут быть одного типа записи.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760D-2D83-488D-B89D-B04A8D213E02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A07D4-F06F-4FED-BCC0-D25764B2A0CD}" type="slidenum">
              <a:rPr lang="ru-RU" altLang="en-US"/>
              <a:pPr/>
              <a:t>28</a:t>
            </a:fld>
            <a:endParaRPr lang="ru-RU" alt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ru-RU" altLang="ru-RU" sz="3800"/>
              <a:t>Ранние модели данных (2</a:t>
            </a:r>
            <a:r>
              <a:rPr lang="en-US" altLang="ru-RU" sz="3800"/>
              <a:t>1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3200"/>
              <a:t>Сетевая модель данных (6)</a:t>
            </a:r>
            <a:r>
              <a:rPr lang="ru-RU" altLang="ru-RU" sz="5000"/>
              <a:t> </a:t>
            </a:r>
            <a:r>
              <a:rPr lang="ru-RU" altLang="ru-RU" sz="2000"/>
              <a:t>Сетевые структуры данных (5)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r>
              <a:rPr lang="ru-RU" altLang="ru-RU" sz="2100"/>
              <a:t>Простой пример схемы сетевой БД.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Три типа записей: </a:t>
            </a:r>
            <a:r>
              <a:rPr lang="ru-RU" altLang="ru-RU" sz="2100" b="1"/>
              <a:t>Отдел</a:t>
            </a:r>
            <a:r>
              <a:rPr lang="ru-RU" altLang="ru-RU" sz="2100"/>
              <a:t>, </a:t>
            </a:r>
            <a:r>
              <a:rPr lang="ru-RU" altLang="ru-RU" sz="2100" b="1"/>
              <a:t>Служащие</a:t>
            </a:r>
            <a:r>
              <a:rPr lang="ru-RU" altLang="ru-RU" sz="2100"/>
              <a:t> и </a:t>
            </a:r>
            <a:r>
              <a:rPr lang="ru-RU" altLang="ru-RU" sz="2100" b="1"/>
              <a:t>Руководитель</a:t>
            </a:r>
            <a:r>
              <a:rPr lang="ru-RU" altLang="ru-RU" sz="2100"/>
              <a:t> и три типа связи: </a:t>
            </a:r>
            <a:r>
              <a:rPr lang="ru-RU" altLang="ru-RU" sz="2100" b="1"/>
              <a:t>Состоит из служащих</a:t>
            </a:r>
            <a:r>
              <a:rPr lang="ru-RU" altLang="ru-RU" sz="2100"/>
              <a:t>, </a:t>
            </a:r>
            <a:r>
              <a:rPr lang="ru-RU" altLang="ru-RU" sz="2100" b="1"/>
              <a:t>Имеет руководителя</a:t>
            </a:r>
            <a:r>
              <a:rPr lang="ru-RU" altLang="ru-RU" sz="2100"/>
              <a:t> и </a:t>
            </a:r>
            <a:r>
              <a:rPr lang="ru-RU" altLang="ru-RU" sz="2100" b="1"/>
              <a:t>Является служащим.</a:t>
            </a:r>
            <a:r>
              <a:rPr lang="ru-RU" altLang="ru-RU" sz="210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В типе связи </a:t>
            </a:r>
            <a:r>
              <a:rPr lang="ru-RU" altLang="ru-RU" sz="2100" b="1"/>
              <a:t>Состоит из служащих</a:t>
            </a:r>
            <a:r>
              <a:rPr lang="ru-RU" altLang="ru-RU" sz="2100"/>
              <a:t> типом записи-предком является </a:t>
            </a:r>
            <a:r>
              <a:rPr lang="ru-RU" altLang="ru-RU" sz="2100" b="1"/>
              <a:t>Отдел</a:t>
            </a:r>
            <a:r>
              <a:rPr lang="ru-RU" altLang="ru-RU" sz="2100"/>
              <a:t>, а типом записи-потомком – </a:t>
            </a:r>
            <a:r>
              <a:rPr lang="ru-RU" altLang="ru-RU" sz="2100" b="1"/>
              <a:t>Служащие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экземпляр этого типа связи связывает экземпляр типа записи </a:t>
            </a:r>
            <a:r>
              <a:rPr lang="ru-RU" altLang="ru-RU" sz="2000" b="1"/>
              <a:t>Отдел</a:t>
            </a:r>
            <a:r>
              <a:rPr lang="ru-RU" altLang="ru-RU" sz="2000"/>
              <a:t> со многими экземплярами типа записи </a:t>
            </a:r>
            <a:r>
              <a:rPr lang="ru-RU" altLang="ru-RU" sz="2000" b="1"/>
              <a:t>Служащие</a:t>
            </a:r>
            <a:r>
              <a:rPr lang="ru-RU" altLang="ru-RU" sz="2000"/>
              <a:t>, соответствующими всем служащим данного отдела. </a:t>
            </a:r>
          </a:p>
        </p:txBody>
      </p:sp>
      <p:pic>
        <p:nvPicPr>
          <p:cNvPr id="64516" name="Picture 4" descr="МД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700213"/>
            <a:ext cx="4824412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E026-0AE3-4B79-8EAB-9016E2D7BC05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515A-D537-4B09-B6BA-234B2AD1475C}" type="slidenum">
              <a:rPr lang="ru-RU" altLang="en-US"/>
              <a:pPr/>
              <a:t>29</a:t>
            </a:fld>
            <a:endParaRPr lang="ru-RU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ru-RU" altLang="ru-RU" sz="3800"/>
              <a:t>Ранние модели данных (2</a:t>
            </a:r>
            <a:r>
              <a:rPr lang="en-US" altLang="ru-RU" sz="3800"/>
              <a:t>2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3200"/>
              <a:t>Сетевая модель данных (7)</a:t>
            </a:r>
            <a:r>
              <a:rPr lang="ru-RU" altLang="ru-RU" sz="5000"/>
              <a:t> </a:t>
            </a:r>
            <a:r>
              <a:rPr lang="ru-RU" altLang="ru-RU" sz="2000"/>
              <a:t>Сетевые структуры данных (6)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endParaRPr lang="ru-RU" altLang="ru-RU" sz="1900"/>
          </a:p>
          <a:p>
            <a:pPr>
              <a:lnSpc>
                <a:spcPct val="80000"/>
              </a:lnSpc>
            </a:pPr>
            <a:r>
              <a:rPr lang="ru-RU" altLang="ru-RU" sz="1900"/>
              <a:t>В типе связи </a:t>
            </a:r>
            <a:r>
              <a:rPr lang="ru-RU" altLang="ru-RU" sz="1900" b="1"/>
              <a:t>Имеет руководителя</a:t>
            </a:r>
            <a:r>
              <a:rPr lang="ru-RU" altLang="ru-RU" sz="1900"/>
              <a:t> типом записи-предком является </a:t>
            </a:r>
            <a:r>
              <a:rPr lang="ru-RU" altLang="ru-RU" sz="1900" b="1"/>
              <a:t>Отдел</a:t>
            </a:r>
            <a:r>
              <a:rPr lang="ru-RU" altLang="ru-RU" sz="1900"/>
              <a:t>, а типом записи-потомком – </a:t>
            </a:r>
            <a:r>
              <a:rPr lang="ru-RU" altLang="ru-RU" sz="1900" b="1"/>
              <a:t>Руководитель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экземпляр этого типа связи связывает экземпляр типа записи </a:t>
            </a:r>
            <a:r>
              <a:rPr lang="ru-RU" altLang="ru-RU" sz="1700" b="1"/>
              <a:t>Отдел</a:t>
            </a:r>
            <a:r>
              <a:rPr lang="ru-RU" altLang="ru-RU" sz="1700"/>
              <a:t> с одним экземпляром типа записи </a:t>
            </a:r>
            <a:r>
              <a:rPr lang="ru-RU" altLang="ru-RU" sz="1700" b="1"/>
              <a:t>Руководитель</a:t>
            </a:r>
            <a:r>
              <a:rPr lang="ru-RU" altLang="ru-RU" sz="1700"/>
              <a:t>, соответствующим руководителю данного отдела.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типе связи </a:t>
            </a:r>
            <a:r>
              <a:rPr lang="ru-RU" altLang="ru-RU" sz="1900" b="1"/>
              <a:t>Является служащим</a:t>
            </a:r>
            <a:r>
              <a:rPr lang="ru-RU" altLang="ru-RU" sz="1900"/>
              <a:t> типом записи-предком является </a:t>
            </a:r>
            <a:r>
              <a:rPr lang="ru-RU" altLang="ru-RU" sz="1900" b="1"/>
              <a:t>Руководитель</a:t>
            </a:r>
            <a:r>
              <a:rPr lang="ru-RU" altLang="ru-RU" sz="1900"/>
              <a:t>, а типом записи-потомком – </a:t>
            </a:r>
            <a:r>
              <a:rPr lang="ru-RU" altLang="ru-RU" sz="1900" b="1"/>
              <a:t>Служащие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экземпляр этого типа связи связывает экземпляр типа записи </a:t>
            </a:r>
            <a:r>
              <a:rPr lang="ru-RU" altLang="ru-RU" sz="1700" b="1"/>
              <a:t>Руководитель</a:t>
            </a:r>
            <a:r>
              <a:rPr lang="ru-RU" altLang="ru-RU" sz="1700"/>
              <a:t> с одним экземпляром типа записи </a:t>
            </a:r>
            <a:r>
              <a:rPr lang="ru-RU" altLang="ru-RU" sz="1700" b="1"/>
              <a:t>Служащие</a:t>
            </a:r>
            <a:r>
              <a:rPr lang="ru-RU" altLang="ru-RU" sz="1700"/>
              <a:t>, соответствующим тому служащему, которым является данный руководитель. </a:t>
            </a:r>
          </a:p>
        </p:txBody>
      </p:sp>
      <p:pic>
        <p:nvPicPr>
          <p:cNvPr id="65540" name="Picture 4" descr="МД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700213"/>
            <a:ext cx="4824412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17F8-B3F5-4614-846D-C4529E662FC9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B1AC-CDF6-41A8-82B0-F34C705530A9}" type="slidenum">
              <a:rPr lang="ru-RU" altLang="en-US"/>
              <a:pPr/>
              <a:t>3</a:t>
            </a:fld>
            <a:endParaRPr lang="ru-RU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План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Неформальное введение в реляционную модель данных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Реляционные структуры данных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Манипулирование реляционными данными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Целостность в реляционной модели данных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B9F7B-B27F-4151-9054-FEF47E0BF114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74AE-0DDA-471B-AC06-FD7830E63585}" type="slidenum">
              <a:rPr lang="ru-RU" altLang="en-US"/>
              <a:pPr/>
              <a:t>30</a:t>
            </a:fld>
            <a:endParaRPr lang="ru-RU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ru-RU" altLang="ru-RU" sz="3800"/>
              <a:t>Ранние модели данных (2</a:t>
            </a:r>
            <a:r>
              <a:rPr lang="en-US" altLang="ru-RU" sz="3800"/>
              <a:t>3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3200"/>
              <a:t>Сетевая модель данных (8)</a:t>
            </a:r>
            <a:r>
              <a:rPr lang="ru-RU" altLang="ru-RU" sz="5000"/>
              <a:t> </a:t>
            </a:r>
            <a:r>
              <a:rPr lang="ru-RU" altLang="ru-RU" sz="2000"/>
              <a:t>Манипулирование данными (1)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229600" cy="4530725"/>
          </a:xfrm>
        </p:spPr>
        <p:txBody>
          <a:bodyPr/>
          <a:lstStyle/>
          <a:p>
            <a:r>
              <a:rPr lang="ru-RU" altLang="ru-RU"/>
              <a:t>Примерный набор операций манипулирования данными: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найти конкретную запись в наборе однотипных записей (например, служащего с именем Иванов);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перейти от предка к первому потомку по некоторой связи (например, к первому служащему отдела 625);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перейти к следующему потомку в некоторой связи (например, от Иванова к Сидорову);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42E1B-B6EA-467D-879F-E52544233124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2769-20A7-4C5F-AB1C-476DC9788FD0}" type="slidenum">
              <a:rPr lang="ru-RU" altLang="en-US"/>
              <a:pPr/>
              <a:t>31</a:t>
            </a:fld>
            <a:endParaRPr lang="ru-RU" alt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ru-RU" altLang="ru-RU" sz="3800"/>
              <a:t>Ранние модели данных (2</a:t>
            </a:r>
            <a:r>
              <a:rPr lang="en-US" altLang="ru-RU" sz="3800"/>
              <a:t>4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3200"/>
              <a:t>Сетевая модель данных (9)</a:t>
            </a:r>
            <a:r>
              <a:rPr lang="ru-RU" altLang="ru-RU" sz="5000"/>
              <a:t> </a:t>
            </a:r>
            <a:r>
              <a:rPr lang="ru-RU" altLang="ru-RU" sz="2000"/>
              <a:t>Манипулирование данными (2)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229600" cy="4530725"/>
          </a:xfrm>
        </p:spPr>
        <p:txBody>
          <a:bodyPr/>
          <a:lstStyle/>
          <a:p>
            <a:pPr lvl="2">
              <a:buFont typeface="Wingdings" panose="05000000000000000000" pitchFamily="2" charset="2"/>
              <a:buChar char="Ø"/>
            </a:pPr>
            <a:r>
              <a:rPr lang="ru-RU" altLang="ru-RU" sz="2600"/>
              <a:t>перейти от потомка к предку по некоторой связи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ru-RU" altLang="ru-RU" sz="2200"/>
              <a:t>например, найти отдел, в котором работает Сидоров;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ru-RU" altLang="ru-RU" sz="2600"/>
              <a:t>создать новую запись;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ru-RU" altLang="ru-RU" sz="2600"/>
              <a:t>уничтожить запись;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ru-RU" altLang="ru-RU" sz="2600"/>
              <a:t>модифицировать запись;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ru-RU" altLang="ru-RU" sz="2600"/>
              <a:t>включить в связь;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ru-RU" altLang="ru-RU" sz="2600"/>
              <a:t>исключить из связи;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ru-RU" altLang="ru-RU" sz="2600"/>
              <a:t>переставить в другую связь и т.д.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7300-F6BA-4C69-85B2-60D2937C0843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9268A-E033-4675-A3FA-A89ADE9C4592}" type="slidenum">
              <a:rPr lang="ru-RU" altLang="en-US"/>
              <a:pPr/>
              <a:t>32</a:t>
            </a:fld>
            <a:endParaRPr lang="ru-RU" alt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ru-RU" altLang="ru-RU" sz="3800"/>
              <a:t>Ранние модели данных (2</a:t>
            </a:r>
            <a:r>
              <a:rPr lang="en-US" altLang="ru-RU" sz="3800"/>
              <a:t>5</a:t>
            </a:r>
            <a:r>
              <a:rPr lang="ru-RU" altLang="ru-RU" sz="3800"/>
              <a:t>)</a:t>
            </a:r>
            <a:br>
              <a:rPr lang="ru-RU" altLang="ru-RU" sz="3800"/>
            </a:br>
            <a:r>
              <a:rPr lang="ru-RU" altLang="ru-RU" sz="3000"/>
              <a:t>Сетевая модель данных (10)</a:t>
            </a:r>
            <a:r>
              <a:rPr lang="ru-RU" altLang="ru-RU" sz="5000"/>
              <a:t> </a:t>
            </a:r>
            <a:r>
              <a:rPr lang="ru-RU" altLang="ru-RU" sz="2000"/>
              <a:t>Ограничения целостности</a:t>
            </a:r>
            <a:r>
              <a:rPr lang="ru-RU" altLang="ru-RU" sz="3800"/>
              <a:t>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/>
              <a:t>Имеется (необязательная) возможность потребовать для конкретного типа связи отсутствие потомков, не участвующих ни в одном экземпляре этого типа связи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как в иерархической модели.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7A6E-1A8C-4AAE-9C70-D0374DC5BFA1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6883-157E-42C1-86BC-4D5E50B74D3A}" type="slidenum">
              <a:rPr lang="ru-RU" altLang="en-US"/>
              <a:pPr/>
              <a:t>33</a:t>
            </a:fld>
            <a:endParaRPr lang="ru-RU" alt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Неформальное введение в реляционную модель данных (1)</a:t>
            </a:r>
            <a:br>
              <a:rPr lang="ru-RU" altLang="ru-RU" sz="3800"/>
            </a:br>
            <a:endParaRPr lang="ru-RU" altLang="ru-RU" sz="380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 dirty="0"/>
              <a:t>Основные идеи реляционной модели данных были предложены Эдгаром Коддом в 1969 г.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200" dirty="0"/>
              <a:t>E. F. </a:t>
            </a:r>
            <a:r>
              <a:rPr lang="ru-RU" altLang="ru-RU" sz="1200" dirty="0" err="1"/>
              <a:t>Codd</a:t>
            </a:r>
            <a:r>
              <a:rPr lang="ru-RU" altLang="ru-RU" sz="1200" dirty="0"/>
              <a:t>. </a:t>
            </a:r>
            <a:r>
              <a:rPr lang="ru-RU" altLang="ru-RU" sz="1200" dirty="0" err="1"/>
              <a:t>Derivability</a:t>
            </a:r>
            <a:r>
              <a:rPr lang="ru-RU" altLang="ru-RU" sz="1200" dirty="0"/>
              <a:t>, </a:t>
            </a:r>
            <a:r>
              <a:rPr lang="ru-RU" altLang="ru-RU" sz="1200" dirty="0" err="1"/>
              <a:t>Redundancy</a:t>
            </a:r>
            <a:r>
              <a:rPr lang="ru-RU" altLang="ru-RU" sz="1200" dirty="0"/>
              <a:t> </a:t>
            </a:r>
            <a:r>
              <a:rPr lang="ru-RU" altLang="ru-RU" sz="1200" dirty="0" err="1"/>
              <a:t>and</a:t>
            </a:r>
            <a:r>
              <a:rPr lang="ru-RU" altLang="ru-RU" sz="1200" dirty="0"/>
              <a:t> </a:t>
            </a:r>
            <a:r>
              <a:rPr lang="ru-RU" altLang="ru-RU" sz="1200" dirty="0" err="1"/>
              <a:t>Consistency</a:t>
            </a:r>
            <a:r>
              <a:rPr lang="ru-RU" altLang="ru-RU" sz="1200" dirty="0"/>
              <a:t> </a:t>
            </a:r>
            <a:r>
              <a:rPr lang="ru-RU" altLang="ru-RU" sz="1200" dirty="0" err="1"/>
              <a:t>of</a:t>
            </a:r>
            <a:r>
              <a:rPr lang="ru-RU" altLang="ru-RU" sz="1200" dirty="0"/>
              <a:t> </a:t>
            </a:r>
            <a:r>
              <a:rPr lang="ru-RU" altLang="ru-RU" sz="1200" dirty="0" err="1"/>
              <a:t>Relations</a:t>
            </a:r>
            <a:r>
              <a:rPr lang="ru-RU" altLang="ru-RU" sz="1200" dirty="0"/>
              <a:t> </a:t>
            </a:r>
            <a:r>
              <a:rPr lang="ru-RU" altLang="ru-RU" sz="1200" dirty="0" err="1"/>
              <a:t>Stored</a:t>
            </a:r>
            <a:r>
              <a:rPr lang="ru-RU" altLang="ru-RU" sz="1200" dirty="0"/>
              <a:t> </a:t>
            </a:r>
            <a:r>
              <a:rPr lang="ru-RU" altLang="ru-RU" sz="1200" dirty="0" err="1"/>
              <a:t>in</a:t>
            </a:r>
            <a:r>
              <a:rPr lang="ru-RU" altLang="ru-RU" sz="1200" dirty="0"/>
              <a:t> </a:t>
            </a:r>
            <a:r>
              <a:rPr lang="ru-RU" altLang="ru-RU" sz="1200" dirty="0" err="1"/>
              <a:t>Large</a:t>
            </a:r>
            <a:r>
              <a:rPr lang="ru-RU" altLang="ru-RU" sz="1200" dirty="0"/>
              <a:t> </a:t>
            </a:r>
            <a:r>
              <a:rPr lang="ru-RU" altLang="ru-RU" sz="1200" dirty="0" err="1"/>
              <a:t>Data</a:t>
            </a:r>
            <a:r>
              <a:rPr lang="ru-RU" altLang="ru-RU" sz="1200" dirty="0"/>
              <a:t> </a:t>
            </a:r>
            <a:r>
              <a:rPr lang="ru-RU" altLang="ru-RU" sz="1200" dirty="0" err="1"/>
              <a:t>Banks</a:t>
            </a:r>
            <a:r>
              <a:rPr lang="ru-RU" altLang="ru-RU" sz="1200" dirty="0"/>
              <a:t> </a:t>
            </a:r>
            <a:r>
              <a:rPr lang="en-US" altLang="ru-RU" sz="1200" dirty="0"/>
              <a:t>. </a:t>
            </a:r>
            <a:r>
              <a:rPr lang="ru-RU" altLang="ru-RU" sz="1200" dirty="0"/>
              <a:t>Заново опубликовано в ACM SIGMOD </a:t>
            </a:r>
            <a:r>
              <a:rPr lang="ru-RU" altLang="ru-RU" sz="1200" dirty="0" err="1"/>
              <a:t>Record</a:t>
            </a:r>
            <a:r>
              <a:rPr lang="ru-RU" altLang="ru-RU" sz="1200" dirty="0"/>
              <a:t>, </a:t>
            </a:r>
            <a:r>
              <a:rPr lang="ru-RU" altLang="ru-RU" sz="1200" dirty="0" err="1"/>
              <a:t>March</a:t>
            </a:r>
            <a:r>
              <a:rPr lang="ru-RU" altLang="ru-RU" sz="1200" dirty="0"/>
              <a:t> 2009 (</a:t>
            </a:r>
            <a:r>
              <a:rPr lang="ru-RU" altLang="ru-RU" sz="1200" dirty="0" err="1"/>
              <a:t>Vol</a:t>
            </a:r>
            <a:r>
              <a:rPr lang="ru-RU" altLang="ru-RU" sz="1200" dirty="0"/>
              <a:t>. 38, </a:t>
            </a:r>
            <a:r>
              <a:rPr lang="ru-RU" altLang="ru-RU" sz="1200" dirty="0" err="1"/>
              <a:t>No</a:t>
            </a:r>
            <a:r>
              <a:rPr lang="ru-RU" altLang="ru-RU" sz="1200" dirty="0"/>
              <a:t>. 1).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200" dirty="0"/>
              <a:t>Имеется русский перевод: Э.Ф. Кодд. “Выводимость, избыточность и согласованность отношений, хранимых в крупных банках данных”, </a:t>
            </a:r>
            <a:r>
              <a:rPr lang="en-US" altLang="ru-RU" sz="1200" dirty="0"/>
              <a:t>http://citforum.ru/database/classics/first_rel_paper/</a:t>
            </a:r>
            <a:r>
              <a:rPr lang="ru-RU" altLang="ru-RU" sz="1200" dirty="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1600" dirty="0"/>
              <a:t>Несмотря на общепризнанную значимость этой и последующих работ Кодда, эти работы</a:t>
            </a:r>
            <a:r>
              <a:rPr lang="ru-RU" altLang="ru-RU" sz="1300" dirty="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200" dirty="0"/>
              <a:t>писались на идейном уровне,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200" dirty="0"/>
              <a:t>не были (по теперешним меркам) глубоко технически проработанными,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200" dirty="0"/>
              <a:t>во многих важных местах допускали неоднозначное толкование. </a:t>
            </a:r>
          </a:p>
          <a:p>
            <a:pPr>
              <a:lnSpc>
                <a:spcPct val="80000"/>
              </a:lnSpc>
            </a:pPr>
            <a:r>
              <a:rPr lang="ru-RU" altLang="ru-RU" sz="1600" dirty="0"/>
              <a:t>Поэтому эти работы невозможно было использовать как непосредственное руководство для реализации СУБД, поддерживающей реляционную модель.</a:t>
            </a:r>
          </a:p>
          <a:p>
            <a:pPr>
              <a:lnSpc>
                <a:spcPct val="80000"/>
              </a:lnSpc>
            </a:pPr>
            <a:r>
              <a:rPr lang="ru-RU" altLang="ru-RU" sz="1600" dirty="0"/>
              <a:t>За прошедшие десятилетия реляционная модель развивалась в двух направлениях. </a:t>
            </a:r>
          </a:p>
          <a:p>
            <a:pPr>
              <a:lnSpc>
                <a:spcPct val="80000"/>
              </a:lnSpc>
            </a:pPr>
            <a:r>
              <a:rPr lang="ru-RU" altLang="ru-RU" sz="1600" dirty="0"/>
              <a:t>Первое направление заложил экспериментальный проект компании </a:t>
            </a:r>
            <a:r>
              <a:rPr lang="en-US" altLang="ru-RU" sz="1600" dirty="0"/>
              <a:t>IBM System R</a:t>
            </a:r>
            <a:r>
              <a:rPr lang="ru-RU" altLang="ru-RU" sz="1600" dirty="0"/>
              <a:t>. </a:t>
            </a:r>
          </a:p>
          <a:p>
            <a:pPr>
              <a:lnSpc>
                <a:spcPct val="80000"/>
              </a:lnSpc>
            </a:pPr>
            <a:r>
              <a:rPr lang="ru-RU" altLang="ru-RU" sz="1600" dirty="0"/>
              <a:t>В этом проекте возник язык </a:t>
            </a:r>
            <a:r>
              <a:rPr lang="en-US" altLang="ru-RU" sz="1600" dirty="0"/>
              <a:t>SQL</a:t>
            </a:r>
            <a:r>
              <a:rPr lang="ru-RU" altLang="ru-RU" sz="1600" dirty="0"/>
              <a:t>, изначально основанный на идеях Кодда, но нарушающий некоторые принципиальные предписания реляционной модели. </a:t>
            </a:r>
          </a:p>
          <a:p>
            <a:pPr>
              <a:lnSpc>
                <a:spcPct val="80000"/>
              </a:lnSpc>
            </a:pPr>
            <a:r>
              <a:rPr lang="ru-RU" altLang="ru-RU" sz="1600" dirty="0"/>
              <a:t>К настоящему времени в действующем стандарте языка </a:t>
            </a:r>
            <a:r>
              <a:rPr lang="en-US" altLang="ru-RU" sz="1600" dirty="0"/>
              <a:t>SQL</a:t>
            </a:r>
            <a:r>
              <a:rPr lang="ru-RU" altLang="ru-RU" sz="1600" dirty="0"/>
              <a:t>, по сути, специфицирована некоторая собственная, законченная модель данных.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3B583-C7F9-45A7-AE6D-3B8BF4BA8864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C604-5287-4CB3-ABA4-391DB77C29CF}" type="slidenum">
              <a:rPr lang="ru-RU" altLang="en-US"/>
              <a:pPr/>
              <a:t>34</a:t>
            </a:fld>
            <a:endParaRPr lang="ru-RU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Неформальное введение в реляционную модель данных (2)</a:t>
            </a:r>
            <a:br>
              <a:rPr lang="ru-RU" altLang="ru-RU" sz="3800"/>
            </a:br>
            <a:endParaRPr lang="ru-RU" altLang="ru-RU" sz="380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Второе направление, начиная с 1990-х гг., возглавляет Кристофер Дейт, к которому позже примкнул Хью Дарвен.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Оба этих ученых также работали в компании </a:t>
            </a:r>
            <a:r>
              <a:rPr lang="en-US" altLang="ru-RU" sz="2100"/>
              <a:t>IBM</a:t>
            </a:r>
            <a:r>
              <a:rPr lang="ru-RU" altLang="ru-RU" sz="2100"/>
              <a:t> и до 1990-х гг. внесли большой вклад в развитие языка </a:t>
            </a:r>
            <a:r>
              <a:rPr lang="en-US" altLang="ru-RU" sz="2100"/>
              <a:t>SQL</a:t>
            </a:r>
            <a:r>
              <a:rPr lang="ru-RU" altLang="ru-RU" sz="2100"/>
              <a:t>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Однако в 1990-е гг. Дейт и Дарвен пришли к выводу, что искажения реляционной модели данных, свойственные языку </a:t>
            </a:r>
            <a:r>
              <a:rPr lang="en-US" altLang="ru-RU" sz="2100"/>
              <a:t>SQL</a:t>
            </a:r>
            <a:r>
              <a:rPr lang="ru-RU" altLang="ru-RU" sz="2100"/>
              <a:t>, достигли настолько высокого уровня, что пришло время предложить альтернативу,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опирающуюся на неискаженные идеи Эдгара Кодда и обеспечивающую все возможности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как </a:t>
            </a:r>
            <a:r>
              <a:rPr lang="en-US" altLang="ru-RU" sz="1800"/>
              <a:t>SQL</a:t>
            </a:r>
            <a:r>
              <a:rPr lang="ru-RU" altLang="ru-RU" sz="1800"/>
              <a:t>, </a:t>
            </a:r>
          </a:p>
          <a:p>
            <a:pPr lvl="2">
              <a:lnSpc>
                <a:spcPct val="90000"/>
              </a:lnSpc>
            </a:pPr>
            <a:r>
              <a:rPr lang="ru-RU" altLang="ru-RU" sz="1800"/>
              <a:t>так и объектно-ориентированного подхода к организации баз данных и СУБД.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89D8-3510-4AFE-8484-AC026A753998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34583-7FAC-460D-A401-978094A257E1}" type="slidenum">
              <a:rPr lang="ru-RU" altLang="en-US"/>
              <a:pPr/>
              <a:t>35</a:t>
            </a:fld>
            <a:endParaRPr lang="ru-RU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Неформальное введение в реляционную модель данных (3)</a:t>
            </a:r>
            <a:br>
              <a:rPr lang="ru-RU" altLang="ru-RU" sz="3800"/>
            </a:br>
            <a:endParaRPr lang="ru-RU" altLang="ru-RU" sz="380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/>
              <a:t>Новые идеи Дейта и Дарвена были впервые изложены в их </a:t>
            </a:r>
            <a:r>
              <a:rPr lang="ru-RU" altLang="ru-RU" sz="2400" i="1"/>
              <a:t>Третьем манифесте</a:t>
            </a:r>
            <a:r>
              <a:rPr lang="ru-RU" altLang="ru-RU" sz="2400"/>
              <a:t>, а позже на основе этих идей была специфицирована модель данных.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Авторы считают, что они приводят всего лишь современную и полную интерпретацию идей Кодда.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С этим можно соглашаться или спорить, но бесспорен один факт – Кодд не участвовал в написании этих материалов и никогда не писал что-либо подобное.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Тем не менее, далее при обсуждении реляционной модели мы будем использовать, в основном, интерпретацию Дейта и Дарвена.</a:t>
            </a:r>
            <a:r>
              <a:rPr lang="ru-RU" altLang="ru-RU" sz="21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8B5B-5146-4627-8329-D21C61E7B893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2532-D2EF-4268-AB02-7A324964172A}" type="slidenum">
              <a:rPr lang="ru-RU" altLang="en-US"/>
              <a:pPr/>
              <a:t>36</a:t>
            </a:fld>
            <a:endParaRPr lang="ru-RU" alt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(4)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1800"/>
              <a:t>Реляционные структуры данных (1)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200"/>
              <a:t>Основная идея Кодда состояла в том, чтобы выбрать в качестве родовой логической структуры хранения данных структуру, которая, с одной стороны, была бы достаточно удобной для большинства приложений и, с другой стороны, допускала бы возможность выполнения над базой данных ненавигационных операций. </a:t>
            </a:r>
          </a:p>
          <a:p>
            <a:pPr>
              <a:lnSpc>
                <a:spcPct val="90000"/>
              </a:lnSpc>
            </a:pPr>
            <a:r>
              <a:rPr lang="ru-RU" altLang="ru-RU" sz="2200"/>
              <a:t>Иерархические и, в особенности, сетевые структуры данных являются навигационными по своей природе. </a:t>
            </a:r>
          </a:p>
          <a:p>
            <a:pPr>
              <a:lnSpc>
                <a:spcPct val="90000"/>
              </a:lnSpc>
            </a:pPr>
            <a:r>
              <a:rPr lang="ru-RU" altLang="ru-RU" sz="2200"/>
              <a:t>Ненавигационному использованию таблиц мешает упорядоченность их столбцов и, в особенности, строк. </a:t>
            </a:r>
          </a:p>
          <a:p>
            <a:pPr>
              <a:lnSpc>
                <a:spcPct val="90000"/>
              </a:lnSpc>
            </a:pPr>
            <a:r>
              <a:rPr lang="ru-RU" altLang="ru-RU" sz="2200"/>
              <a:t>По сути, Кодд предложил использовать в качестве родовой структуры БД «таблицы», в которых и столбцы, и строки не являются упорядоченными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62AE7-EE6E-408F-B33B-EBD895746354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9F64-FDC8-4164-AF54-F1343C00E614}" type="slidenum">
              <a:rPr lang="ru-RU" altLang="en-US"/>
              <a:pPr/>
              <a:t>37</a:t>
            </a:fld>
            <a:endParaRPr lang="ru-RU" alt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(5)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1800"/>
              <a:t>Реляционные структуры данных (2)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Такая «таблица» со множеством столбцов {</a:t>
            </a:r>
            <a:r>
              <a:rPr lang="en-US" altLang="ru-RU" sz="2100" i="1"/>
              <a:t>A</a:t>
            </a:r>
            <a:r>
              <a:rPr lang="ru-RU" altLang="ru-RU" sz="2100" baseline="-25000"/>
              <a:t>1</a:t>
            </a:r>
            <a:r>
              <a:rPr lang="ru-RU" altLang="ru-RU" sz="2100"/>
              <a:t>, </a:t>
            </a:r>
            <a:r>
              <a:rPr lang="en-US" altLang="ru-RU" sz="2100" i="1"/>
              <a:t>A</a:t>
            </a:r>
            <a:r>
              <a:rPr lang="ru-RU" altLang="ru-RU" sz="2100" baseline="-25000"/>
              <a:t>2</a:t>
            </a:r>
            <a:r>
              <a:rPr lang="ru-RU" altLang="ru-RU" sz="2100"/>
              <a:t>, …, </a:t>
            </a:r>
            <a:r>
              <a:rPr lang="en-US" altLang="ru-RU" sz="2100" i="1"/>
              <a:t>A</a:t>
            </a:r>
            <a:r>
              <a:rPr lang="en-US" altLang="ru-RU" sz="2100" i="1" baseline="-25000"/>
              <a:t>n</a:t>
            </a:r>
            <a:r>
              <a:rPr lang="ru-RU" altLang="ru-RU" sz="2100"/>
              <a:t>}, в которой каждый столбец </a:t>
            </a:r>
            <a:r>
              <a:rPr lang="en-US" altLang="ru-RU" sz="2100" i="1"/>
              <a:t>A</a:t>
            </a:r>
            <a:r>
              <a:rPr lang="en-US" altLang="ru-RU" sz="2100" i="1" baseline="-25000"/>
              <a:t>i </a:t>
            </a:r>
            <a:r>
              <a:rPr lang="ru-RU" altLang="ru-RU" sz="2100"/>
              <a:t>может содержать значения из множества </a:t>
            </a:r>
            <a:r>
              <a:rPr lang="en-US" altLang="ru-RU" sz="2100" i="1"/>
              <a:t>T</a:t>
            </a:r>
            <a:r>
              <a:rPr lang="en-US" altLang="ru-RU" sz="2100" i="1" baseline="-25000"/>
              <a:t>i</a:t>
            </a:r>
            <a:r>
              <a:rPr lang="ru-RU" altLang="ru-RU" sz="2100" i="1"/>
              <a:t> = </a:t>
            </a:r>
            <a:r>
              <a:rPr lang="ru-RU" altLang="ru-RU" sz="2100"/>
              <a:t>{</a:t>
            </a:r>
            <a:r>
              <a:rPr lang="en-US" altLang="ru-RU" sz="2100" i="1"/>
              <a:t>v</a:t>
            </a:r>
            <a:r>
              <a:rPr lang="en-US" altLang="ru-RU" sz="2100" i="1" baseline="-25000"/>
              <a:t>i</a:t>
            </a:r>
            <a:r>
              <a:rPr lang="ru-RU" altLang="ru-RU" sz="2100" i="1" baseline="-25000"/>
              <a:t>1</a:t>
            </a:r>
            <a:r>
              <a:rPr lang="ru-RU" altLang="ru-RU" sz="2100"/>
              <a:t>,</a:t>
            </a:r>
            <a:r>
              <a:rPr lang="ru-RU" altLang="ru-RU" sz="2100" i="1"/>
              <a:t> </a:t>
            </a:r>
            <a:r>
              <a:rPr lang="en-US" altLang="ru-RU" sz="2100" i="1"/>
              <a:t>v</a:t>
            </a:r>
            <a:r>
              <a:rPr lang="en-US" altLang="ru-RU" sz="2100" i="1" baseline="-25000"/>
              <a:t>i</a:t>
            </a:r>
            <a:r>
              <a:rPr lang="ru-RU" altLang="ru-RU" sz="2100" i="1" baseline="-25000"/>
              <a:t>2</a:t>
            </a:r>
            <a:r>
              <a:rPr lang="ru-RU" altLang="ru-RU" sz="2100"/>
              <a:t>, …, </a:t>
            </a:r>
            <a:r>
              <a:rPr lang="en-US" altLang="ru-RU" sz="2100" i="1"/>
              <a:t>v</a:t>
            </a:r>
            <a:r>
              <a:rPr lang="en-US" altLang="ru-RU" sz="2100" i="1" baseline="-25000"/>
              <a:t>im</a:t>
            </a:r>
            <a:r>
              <a:rPr lang="ru-RU" altLang="ru-RU" sz="2100"/>
              <a:t>} (все множества конечны), в математическом смысле представляет собой отношение над множествами {</a:t>
            </a:r>
            <a:r>
              <a:rPr lang="en-US" altLang="ru-RU" sz="2100" i="1"/>
              <a:t>T</a:t>
            </a:r>
            <a:r>
              <a:rPr lang="ru-RU" altLang="ru-RU" sz="2100" baseline="-25000"/>
              <a:t>1</a:t>
            </a:r>
            <a:r>
              <a:rPr lang="ru-RU" altLang="ru-RU" sz="2100"/>
              <a:t>, </a:t>
            </a:r>
            <a:r>
              <a:rPr lang="en-US" altLang="ru-RU" sz="2100" i="1"/>
              <a:t>T</a:t>
            </a:r>
            <a:r>
              <a:rPr lang="ru-RU" altLang="ru-RU" sz="2100" baseline="-25000"/>
              <a:t>2</a:t>
            </a:r>
            <a:r>
              <a:rPr lang="ru-RU" altLang="ru-RU" sz="2100"/>
              <a:t>, …, </a:t>
            </a:r>
            <a:r>
              <a:rPr lang="en-US" altLang="ru-RU" sz="2100" i="1"/>
              <a:t>T</a:t>
            </a:r>
            <a:r>
              <a:rPr lang="en-US" altLang="ru-RU" sz="2100" i="1" baseline="-25000"/>
              <a:t>n</a:t>
            </a:r>
            <a:r>
              <a:rPr lang="ru-RU" altLang="ru-RU" sz="2100"/>
              <a:t>}.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математике отношением над множествами {</a:t>
            </a:r>
            <a:r>
              <a:rPr lang="en-US" altLang="ru-RU" sz="2100" i="1"/>
              <a:t>T</a:t>
            </a:r>
            <a:r>
              <a:rPr lang="ru-RU" altLang="ru-RU" sz="2100" baseline="-25000"/>
              <a:t>1</a:t>
            </a:r>
            <a:r>
              <a:rPr lang="ru-RU" altLang="ru-RU" sz="2100"/>
              <a:t>, </a:t>
            </a:r>
            <a:r>
              <a:rPr lang="en-US" altLang="ru-RU" sz="2100" i="1"/>
              <a:t>T</a:t>
            </a:r>
            <a:r>
              <a:rPr lang="ru-RU" altLang="ru-RU" sz="2100" baseline="-25000"/>
              <a:t>2</a:t>
            </a:r>
            <a:r>
              <a:rPr lang="ru-RU" altLang="ru-RU" sz="2100"/>
              <a:t>, …, </a:t>
            </a:r>
            <a:r>
              <a:rPr lang="en-US" altLang="ru-RU" sz="2100" i="1"/>
              <a:t>T</a:t>
            </a:r>
            <a:r>
              <a:rPr lang="en-US" altLang="ru-RU" sz="2100" i="1" baseline="-25000"/>
              <a:t>n</a:t>
            </a:r>
            <a:r>
              <a:rPr lang="ru-RU" altLang="ru-RU" sz="2100"/>
              <a:t>} называется подмножество декартова произведения этих множеств, т.е. некоторое множество кортежей {{</a:t>
            </a:r>
            <a:r>
              <a:rPr lang="en-US" altLang="ru-RU" sz="2100" i="1"/>
              <a:t>v</a:t>
            </a:r>
            <a:r>
              <a:rPr lang="ru-RU" altLang="ru-RU" sz="2100" i="1" baseline="-25000"/>
              <a:t>1</a:t>
            </a:r>
            <a:r>
              <a:rPr lang="ru-RU" altLang="ru-RU" sz="2100"/>
              <a:t>,</a:t>
            </a:r>
            <a:r>
              <a:rPr lang="ru-RU" altLang="ru-RU" sz="2100" i="1"/>
              <a:t> </a:t>
            </a:r>
            <a:r>
              <a:rPr lang="en-US" altLang="ru-RU" sz="2100" i="1"/>
              <a:t>v</a:t>
            </a:r>
            <a:r>
              <a:rPr lang="ru-RU" altLang="ru-RU" sz="2100" i="1" baseline="-25000"/>
              <a:t>2</a:t>
            </a:r>
            <a:r>
              <a:rPr lang="ru-RU" altLang="ru-RU" sz="2100"/>
              <a:t>, …, </a:t>
            </a:r>
            <a:r>
              <a:rPr lang="en-US" altLang="ru-RU" sz="2100" i="1"/>
              <a:t>v</a:t>
            </a:r>
            <a:r>
              <a:rPr lang="en-US" altLang="ru-RU" sz="2100" i="1" baseline="-25000"/>
              <a:t>n</a:t>
            </a:r>
            <a:r>
              <a:rPr lang="ru-RU" altLang="ru-RU" sz="2100"/>
              <a:t>}}, где </a:t>
            </a:r>
            <a:r>
              <a:rPr lang="en-US" altLang="ru-RU" sz="2100" i="1"/>
              <a:t>v</a:t>
            </a:r>
            <a:r>
              <a:rPr lang="en-US" altLang="ru-RU" sz="2100" i="1" baseline="-25000"/>
              <a:t>i</a:t>
            </a:r>
            <a:r>
              <a:rPr lang="en-US" altLang="ru-RU" sz="2100" i="1"/>
              <a:t> </a:t>
            </a:r>
            <a:r>
              <a:rPr lang="ru-RU" altLang="ru-RU" sz="2100">
                <a:sym typeface="Symbol" panose="05050102010706020507" pitchFamily="18" charset="2"/>
              </a:rPr>
              <a:t></a:t>
            </a:r>
            <a:r>
              <a:rPr lang="ru-RU" altLang="ru-RU" sz="2100"/>
              <a:t> </a:t>
            </a:r>
            <a:r>
              <a:rPr lang="en-US" altLang="ru-RU" sz="2100" i="1"/>
              <a:t>T</a:t>
            </a:r>
            <a:r>
              <a:rPr lang="en-US" altLang="ru-RU" sz="2100" i="1" baseline="-25000"/>
              <a:t>i</a:t>
            </a:r>
            <a:r>
              <a:rPr lang="ru-RU" altLang="ru-RU" sz="2100"/>
              <a:t>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Поэтому для обозначения родовой структуры Кодд стал использовать термин </a:t>
            </a:r>
            <a:r>
              <a:rPr lang="ru-RU" altLang="ru-RU" sz="2100" i="1"/>
              <a:t>отношение (</a:t>
            </a:r>
            <a:r>
              <a:rPr lang="en-US" altLang="ru-RU" sz="2100" i="1"/>
              <a:t>relation</a:t>
            </a:r>
            <a:r>
              <a:rPr lang="ru-RU" altLang="ru-RU" sz="2100" i="1"/>
              <a:t>)</a:t>
            </a:r>
            <a:r>
              <a:rPr lang="ru-RU" altLang="ru-RU" sz="2100"/>
              <a:t>, а для обозначения элементов отношения – термин </a:t>
            </a:r>
            <a:r>
              <a:rPr lang="ru-RU" altLang="ru-RU" sz="2100" i="1"/>
              <a:t>кортеж</a:t>
            </a:r>
            <a:r>
              <a:rPr lang="ru-RU" altLang="ru-RU" sz="2100"/>
              <a:t>.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Соответственно, модель данных получила название </a:t>
            </a:r>
            <a:r>
              <a:rPr lang="ru-RU" altLang="ru-RU" sz="2100" i="1"/>
              <a:t>реляционной модели</a:t>
            </a:r>
            <a:r>
              <a:rPr lang="ru-RU" altLang="ru-RU" sz="21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3E983-B418-4F84-976A-E0A9AF4E12E0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8FA2-ABA5-4BF8-968A-75B4C90594D3}" type="slidenum">
              <a:rPr lang="ru-RU" altLang="en-US"/>
              <a:pPr/>
              <a:t>38</a:t>
            </a:fld>
            <a:endParaRPr lang="ru-RU" alt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(6)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1800"/>
              <a:t>Реляционные структуры данных (3)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Схема БД в реляционной модели данных – это набор именованных </a:t>
            </a:r>
            <a:r>
              <a:rPr lang="ru-RU" altLang="ru-RU" sz="2600" i="1"/>
              <a:t>заголовков отношений</a:t>
            </a:r>
            <a:r>
              <a:rPr lang="ru-RU" altLang="ru-RU" sz="2600"/>
              <a:t> вида </a:t>
            </a:r>
            <a:r>
              <a:rPr lang="en-US" altLang="ru-RU" sz="2600" i="1"/>
              <a:t>H</a:t>
            </a:r>
            <a:r>
              <a:rPr lang="en-US" altLang="ru-RU" sz="2600" i="1" baseline="-25000"/>
              <a:t>i</a:t>
            </a:r>
            <a:r>
              <a:rPr lang="en-US" altLang="ru-RU" sz="2600" i="1"/>
              <a:t> </a:t>
            </a:r>
            <a:r>
              <a:rPr lang="ru-RU" altLang="ru-RU" sz="2600" i="1"/>
              <a:t>= </a:t>
            </a:r>
            <a:r>
              <a:rPr lang="ru-RU" altLang="ru-RU" sz="2600"/>
              <a:t>{&lt;</a:t>
            </a:r>
            <a:r>
              <a:rPr lang="en-US" altLang="ru-RU" sz="2600" i="1"/>
              <a:t>A</a:t>
            </a:r>
            <a:r>
              <a:rPr lang="en-US" altLang="ru-RU" sz="2600" i="1" baseline="-25000"/>
              <a:t>i</a:t>
            </a:r>
            <a:r>
              <a:rPr lang="ru-RU" altLang="ru-RU" sz="2600" baseline="30000"/>
              <a:t>1</a:t>
            </a:r>
            <a:r>
              <a:rPr lang="ru-RU" altLang="ru-RU" sz="2600"/>
              <a:t>, </a:t>
            </a:r>
            <a:r>
              <a:rPr lang="en-US" altLang="ru-RU" sz="2600" i="1"/>
              <a:t>T</a:t>
            </a:r>
            <a:r>
              <a:rPr lang="en-US" altLang="ru-RU" sz="2600" i="1" baseline="-25000"/>
              <a:t>i</a:t>
            </a:r>
            <a:r>
              <a:rPr lang="ru-RU" altLang="ru-RU" sz="2600" baseline="30000"/>
              <a:t>1</a:t>
            </a:r>
            <a:r>
              <a:rPr lang="ru-RU" altLang="ru-RU" sz="2600"/>
              <a:t>&gt;, &lt;</a:t>
            </a:r>
            <a:r>
              <a:rPr lang="ru-RU" altLang="ru-RU" sz="2600" i="1"/>
              <a:t> </a:t>
            </a:r>
            <a:r>
              <a:rPr lang="en-US" altLang="ru-RU" sz="2600" i="1"/>
              <a:t>A</a:t>
            </a:r>
            <a:r>
              <a:rPr lang="en-US" altLang="ru-RU" sz="2600" i="1" baseline="-25000"/>
              <a:t>i</a:t>
            </a:r>
            <a:r>
              <a:rPr lang="ru-RU" altLang="ru-RU" sz="2600" baseline="30000"/>
              <a:t>2</a:t>
            </a:r>
            <a:r>
              <a:rPr lang="ru-RU" altLang="ru-RU" sz="2600"/>
              <a:t>, </a:t>
            </a:r>
            <a:r>
              <a:rPr lang="en-US" altLang="ru-RU" sz="2600" i="1"/>
              <a:t>T</a:t>
            </a:r>
            <a:r>
              <a:rPr lang="en-US" altLang="ru-RU" sz="2600" i="1" baseline="-25000"/>
              <a:t>i</a:t>
            </a:r>
            <a:r>
              <a:rPr lang="ru-RU" altLang="ru-RU" sz="2600" baseline="30000"/>
              <a:t>2</a:t>
            </a:r>
            <a:r>
              <a:rPr lang="ru-RU" altLang="ru-RU" sz="2600"/>
              <a:t> &gt;, …, &lt;</a:t>
            </a:r>
            <a:r>
              <a:rPr lang="ru-RU" altLang="ru-RU" sz="2600" i="1"/>
              <a:t> </a:t>
            </a:r>
            <a:r>
              <a:rPr lang="en-US" altLang="ru-RU" sz="2600" i="1"/>
              <a:t>A</a:t>
            </a:r>
            <a:r>
              <a:rPr lang="en-US" altLang="ru-RU" sz="2600" i="1" baseline="-25000"/>
              <a:t>i</a:t>
            </a:r>
            <a:r>
              <a:rPr lang="en-US" altLang="ru-RU" sz="2600" i="1" baseline="30000"/>
              <a:t>ni</a:t>
            </a:r>
            <a:r>
              <a:rPr lang="ru-RU" altLang="ru-RU" sz="2600"/>
              <a:t>, </a:t>
            </a:r>
            <a:r>
              <a:rPr lang="en-US" altLang="ru-RU" sz="2600" i="1"/>
              <a:t>T</a:t>
            </a:r>
            <a:r>
              <a:rPr lang="en-US" altLang="ru-RU" sz="2600" i="1" baseline="-25000"/>
              <a:t>i</a:t>
            </a:r>
            <a:r>
              <a:rPr lang="en-US" altLang="ru-RU" sz="2600" i="1" baseline="30000"/>
              <a:t>ni</a:t>
            </a:r>
            <a:r>
              <a:rPr lang="en-US" altLang="ru-RU" sz="2600" i="1"/>
              <a:t> </a:t>
            </a:r>
            <a:r>
              <a:rPr lang="ru-RU" altLang="ru-RU" sz="2600"/>
              <a:t>&gt;}. </a:t>
            </a:r>
            <a:endParaRPr lang="en-US" altLang="ru-RU" sz="2600"/>
          </a:p>
          <a:p>
            <a:pPr>
              <a:lnSpc>
                <a:spcPct val="80000"/>
              </a:lnSpc>
            </a:pPr>
            <a:r>
              <a:rPr lang="en-US" altLang="ru-RU" sz="2600" i="1"/>
              <a:t>T</a:t>
            </a:r>
            <a:r>
              <a:rPr lang="en-US" altLang="ru-RU" sz="2600" i="1" baseline="-25000"/>
              <a:t>i</a:t>
            </a:r>
            <a:r>
              <a:rPr lang="ru-RU" altLang="ru-RU" sz="2600"/>
              <a:t> называется </a:t>
            </a:r>
            <a:r>
              <a:rPr lang="ru-RU" altLang="ru-RU" sz="2600" i="1"/>
              <a:t>доменом </a:t>
            </a:r>
            <a:r>
              <a:rPr lang="ru-RU" altLang="ru-RU" sz="2600"/>
              <a:t>атрибута </a:t>
            </a:r>
            <a:r>
              <a:rPr lang="en-US" altLang="ru-RU" sz="2600" i="1"/>
              <a:t>A</a:t>
            </a:r>
            <a:r>
              <a:rPr lang="en-US" altLang="ru-RU" sz="2600" i="1" baseline="-25000"/>
              <a:t>i</a:t>
            </a:r>
            <a:r>
              <a:rPr lang="ru-RU" altLang="ru-RU" sz="2600"/>
              <a:t>. </a:t>
            </a:r>
            <a:endParaRPr lang="en-US" altLang="ru-RU" sz="2600"/>
          </a:p>
          <a:p>
            <a:pPr>
              <a:lnSpc>
                <a:spcPct val="80000"/>
              </a:lnSpc>
            </a:pPr>
            <a:r>
              <a:rPr lang="ru-RU" altLang="ru-RU" sz="2600"/>
              <a:t>По Кодду, каждый домен </a:t>
            </a:r>
            <a:r>
              <a:rPr lang="en-US" altLang="ru-RU" sz="2600" i="1"/>
              <a:t>T</a:t>
            </a:r>
            <a:r>
              <a:rPr lang="en-US" altLang="ru-RU" sz="2600" i="1" baseline="-25000"/>
              <a:t>i</a:t>
            </a:r>
            <a:r>
              <a:rPr lang="ru-RU" altLang="ru-RU" sz="2600"/>
              <a:t> является подмножеством значений некоторого базового типа данных </a:t>
            </a:r>
            <a:r>
              <a:rPr lang="en-US" altLang="ru-RU" sz="2600" i="1"/>
              <a:t>T</a:t>
            </a:r>
            <a:r>
              <a:rPr lang="en-US" altLang="ru-RU" sz="2600" i="1" baseline="-25000"/>
              <a:t>i</a:t>
            </a:r>
            <a:r>
              <a:rPr lang="ru-RU" altLang="ru-RU" sz="2600" i="1" baseline="30000"/>
              <a:t>+</a:t>
            </a:r>
            <a:r>
              <a:rPr lang="ru-RU" altLang="ru-RU" sz="2600"/>
              <a:t>, а значит, к его элементам применимы все операции этого базового типа </a:t>
            </a:r>
            <a:endParaRPr lang="en-US" altLang="ru-RU" sz="26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 конце 1960-х гг. базовыми типами данных считались типы данных распространенных тогда языков программирования; </a:t>
            </a:r>
            <a:endParaRPr lang="en-US" altLang="ru-RU" sz="22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 </a:t>
            </a:r>
            <a:r>
              <a:rPr lang="en-US" altLang="ru-RU" sz="2200"/>
              <a:t>IBM</a:t>
            </a:r>
            <a:r>
              <a:rPr lang="ru-RU" altLang="ru-RU" sz="2200"/>
              <a:t> наиболее популярными языками были </a:t>
            </a:r>
            <a:r>
              <a:rPr lang="en-US" altLang="ru-RU" sz="2200"/>
              <a:t>PL</a:t>
            </a:r>
            <a:r>
              <a:rPr lang="ru-RU" altLang="ru-RU" sz="2200"/>
              <a:t>1 и </a:t>
            </a:r>
            <a:r>
              <a:rPr lang="en-US" altLang="ru-RU" sz="2200"/>
              <a:t>COBOL</a:t>
            </a:r>
            <a:r>
              <a:rPr lang="ru-RU" altLang="ru-RU" sz="22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120-CDB0-482E-9B3E-9ECC4BC099D1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70FD7-F1E0-4F26-9D6B-857AFBE1C3E8}" type="slidenum">
              <a:rPr lang="ru-RU" altLang="en-US"/>
              <a:pPr/>
              <a:t>39</a:t>
            </a:fld>
            <a:endParaRPr lang="ru-RU" alt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</a:t>
            </a:r>
            <a:r>
              <a:rPr lang="en-US" altLang="ru-RU" sz="2400"/>
              <a:t>7</a:t>
            </a:r>
            <a:r>
              <a:rPr lang="ru-RU" altLang="ru-RU" sz="2400"/>
              <a:t>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1800"/>
              <a:t>Реляционные структуры данных (</a:t>
            </a:r>
            <a:r>
              <a:rPr lang="en-US" altLang="ru-RU" sz="1800"/>
              <a:t>4</a:t>
            </a:r>
            <a:r>
              <a:rPr lang="ru-RU" altLang="ru-RU" sz="1800"/>
              <a:t>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Реляционная база данных в каждый момент времени представляет собой набор именованных отношений, каждое из которых обладает заголовком, таким как он определен в схеме БД, и телом. </a:t>
            </a:r>
            <a:endParaRPr lang="en-US" altLang="ru-RU" sz="2100"/>
          </a:p>
          <a:p>
            <a:pPr>
              <a:lnSpc>
                <a:spcPct val="90000"/>
              </a:lnSpc>
            </a:pPr>
            <a:r>
              <a:rPr lang="ru-RU" altLang="ru-RU" sz="2100"/>
              <a:t>Имя отношения </a:t>
            </a:r>
            <a:r>
              <a:rPr lang="en-US" altLang="ru-RU" sz="2100" i="1"/>
              <a:t>R</a:t>
            </a:r>
            <a:r>
              <a:rPr lang="en-US" altLang="ru-RU" sz="2100" i="1" baseline="-25000"/>
              <a:t>i</a:t>
            </a:r>
            <a:r>
              <a:rPr lang="en-US" altLang="ru-RU" sz="2100" i="1"/>
              <a:t> </a:t>
            </a:r>
            <a:r>
              <a:rPr lang="ru-RU" altLang="ru-RU" sz="2100"/>
              <a:t>совпадает с именем заголовка этого отношения </a:t>
            </a:r>
            <a:r>
              <a:rPr lang="en-US" altLang="ru-RU" sz="2100" i="1"/>
              <a:t>H</a:t>
            </a:r>
            <a:r>
              <a:rPr lang="en-US" altLang="ru-RU" sz="2100" i="1" baseline="-25000"/>
              <a:t>Ri</a:t>
            </a:r>
            <a:r>
              <a:rPr lang="ru-RU" altLang="ru-RU" sz="2100"/>
              <a:t>. </a:t>
            </a:r>
            <a:endParaRPr lang="en-US" altLang="ru-RU" sz="2100"/>
          </a:p>
          <a:p>
            <a:pPr>
              <a:lnSpc>
                <a:spcPct val="90000"/>
              </a:lnSpc>
            </a:pPr>
            <a:r>
              <a:rPr lang="ru-RU" altLang="ru-RU" sz="2100"/>
              <a:t>Тело отношения </a:t>
            </a:r>
            <a:r>
              <a:rPr lang="en-US" altLang="ru-RU" sz="2100" i="1"/>
              <a:t>B</a:t>
            </a:r>
            <a:r>
              <a:rPr lang="en-US" altLang="ru-RU" sz="2100" i="1" baseline="-25000"/>
              <a:t>Ri</a:t>
            </a:r>
            <a:r>
              <a:rPr lang="ru-RU" altLang="ru-RU" sz="2100"/>
              <a:t> – это множество кортежей вида {&lt;</a:t>
            </a:r>
            <a:r>
              <a:rPr lang="en-US" altLang="ru-RU" sz="2100" i="1"/>
              <a:t>A</a:t>
            </a:r>
            <a:r>
              <a:rPr lang="en-US" altLang="ru-RU" sz="2100" i="1" baseline="-25000"/>
              <a:t>i</a:t>
            </a:r>
            <a:r>
              <a:rPr lang="ru-RU" altLang="ru-RU" sz="2100" baseline="30000"/>
              <a:t>1</a:t>
            </a:r>
            <a:r>
              <a:rPr lang="ru-RU" altLang="ru-RU" sz="2100"/>
              <a:t>, </a:t>
            </a:r>
            <a:r>
              <a:rPr lang="en-US" altLang="ru-RU" sz="2100" i="1"/>
              <a:t>T</a:t>
            </a:r>
            <a:r>
              <a:rPr lang="en-US" altLang="ru-RU" sz="2100" i="1" baseline="-25000"/>
              <a:t>i</a:t>
            </a:r>
            <a:r>
              <a:rPr lang="ru-RU" altLang="ru-RU" sz="2100" baseline="30000"/>
              <a:t>1</a:t>
            </a:r>
            <a:r>
              <a:rPr lang="ru-RU" altLang="ru-RU" sz="2100"/>
              <a:t>, </a:t>
            </a:r>
            <a:r>
              <a:rPr lang="en-US" altLang="ru-RU" sz="2100" i="1"/>
              <a:t>v</a:t>
            </a:r>
            <a:r>
              <a:rPr lang="en-US" altLang="ru-RU" sz="2100" i="1" baseline="-25000"/>
              <a:t>i</a:t>
            </a:r>
            <a:r>
              <a:rPr lang="ru-RU" altLang="ru-RU" sz="2100" baseline="30000"/>
              <a:t>1</a:t>
            </a:r>
            <a:r>
              <a:rPr lang="ru-RU" altLang="ru-RU" sz="2100"/>
              <a:t>&gt;, &lt;</a:t>
            </a:r>
            <a:r>
              <a:rPr lang="ru-RU" altLang="ru-RU" sz="2100" i="1"/>
              <a:t> </a:t>
            </a:r>
            <a:r>
              <a:rPr lang="en-US" altLang="ru-RU" sz="2100" i="1"/>
              <a:t>A</a:t>
            </a:r>
            <a:r>
              <a:rPr lang="en-US" altLang="ru-RU" sz="2100" i="1" baseline="-25000"/>
              <a:t>i</a:t>
            </a:r>
            <a:r>
              <a:rPr lang="en-US" altLang="ru-RU" sz="2100" baseline="30000"/>
              <a:t>2</a:t>
            </a:r>
            <a:r>
              <a:rPr lang="ru-RU" altLang="ru-RU" sz="2100"/>
              <a:t>, </a:t>
            </a:r>
            <a:r>
              <a:rPr lang="en-US" altLang="ru-RU" sz="2100" i="1"/>
              <a:t>T</a:t>
            </a:r>
            <a:r>
              <a:rPr lang="en-US" altLang="ru-RU" sz="2100" i="1" baseline="-25000"/>
              <a:t>i</a:t>
            </a:r>
            <a:r>
              <a:rPr lang="en-US" altLang="ru-RU" sz="2100" baseline="30000"/>
              <a:t>2</a:t>
            </a:r>
            <a:r>
              <a:rPr lang="ru-RU" altLang="ru-RU" sz="2100"/>
              <a:t>, </a:t>
            </a:r>
            <a:r>
              <a:rPr lang="en-US" altLang="ru-RU" sz="2100" i="1"/>
              <a:t>v</a:t>
            </a:r>
            <a:r>
              <a:rPr lang="en-US" altLang="ru-RU" sz="2100" i="1" baseline="-25000"/>
              <a:t>i</a:t>
            </a:r>
            <a:r>
              <a:rPr lang="en-US" altLang="ru-RU" sz="2100" baseline="30000"/>
              <a:t>2</a:t>
            </a:r>
            <a:r>
              <a:rPr lang="ru-RU" altLang="ru-RU" sz="2100"/>
              <a:t> &gt;, …, &lt;</a:t>
            </a:r>
            <a:r>
              <a:rPr lang="ru-RU" altLang="ru-RU" sz="2100" i="1"/>
              <a:t> </a:t>
            </a:r>
            <a:r>
              <a:rPr lang="en-US" altLang="ru-RU" sz="2100" i="1"/>
              <a:t>A</a:t>
            </a:r>
            <a:r>
              <a:rPr lang="en-US" altLang="ru-RU" sz="2100" i="1" baseline="-25000"/>
              <a:t>i</a:t>
            </a:r>
            <a:r>
              <a:rPr lang="en-US" altLang="ru-RU" sz="2100" i="1" baseline="30000"/>
              <a:t>ni</a:t>
            </a:r>
            <a:r>
              <a:rPr lang="ru-RU" altLang="ru-RU" sz="2100"/>
              <a:t>, </a:t>
            </a:r>
            <a:r>
              <a:rPr lang="en-US" altLang="ru-RU" sz="2100" i="1"/>
              <a:t>T</a:t>
            </a:r>
            <a:r>
              <a:rPr lang="en-US" altLang="ru-RU" sz="2100" i="1" baseline="-25000"/>
              <a:t>i</a:t>
            </a:r>
            <a:r>
              <a:rPr lang="en-US" altLang="ru-RU" sz="2100" i="1" baseline="30000"/>
              <a:t>ni</a:t>
            </a:r>
            <a:r>
              <a:rPr lang="ru-RU" altLang="ru-RU" sz="2100" i="1"/>
              <a:t>, </a:t>
            </a:r>
            <a:r>
              <a:rPr lang="en-US" altLang="ru-RU" sz="2100" i="1"/>
              <a:t>v</a:t>
            </a:r>
            <a:r>
              <a:rPr lang="en-US" altLang="ru-RU" sz="2100" i="1" baseline="-25000"/>
              <a:t>i</a:t>
            </a:r>
            <a:r>
              <a:rPr lang="en-US" altLang="ru-RU" sz="2100" i="1" baseline="30000"/>
              <a:t>ni</a:t>
            </a:r>
            <a:r>
              <a:rPr lang="ru-RU" altLang="ru-RU" sz="2100"/>
              <a:t>&gt;}, где </a:t>
            </a:r>
            <a:r>
              <a:rPr lang="en-US" altLang="ru-RU" sz="2100"/>
              <a:t>v</a:t>
            </a:r>
            <a:r>
              <a:rPr lang="en-US" altLang="ru-RU" sz="2100" i="1" baseline="-25000"/>
              <a:t>i</a:t>
            </a:r>
            <a:r>
              <a:rPr lang="en-US" altLang="ru-RU" sz="2100" i="1" baseline="30000"/>
              <a:t>j</a:t>
            </a:r>
            <a:r>
              <a:rPr lang="en-US" altLang="ru-RU" sz="2100" i="1"/>
              <a:t> </a:t>
            </a:r>
            <a:r>
              <a:rPr lang="ru-RU" altLang="ru-RU" sz="2100">
                <a:sym typeface="Symbol" panose="05050102010706020507" pitchFamily="18" charset="2"/>
              </a:rPr>
              <a:t></a:t>
            </a:r>
            <a:r>
              <a:rPr lang="ru-RU" altLang="ru-RU" sz="2100"/>
              <a:t> </a:t>
            </a:r>
            <a:r>
              <a:rPr lang="en-US" altLang="ru-RU" sz="2100" i="1"/>
              <a:t>T</a:t>
            </a:r>
            <a:r>
              <a:rPr lang="en-US" altLang="ru-RU" sz="2100" i="1" baseline="-25000"/>
              <a:t>i</a:t>
            </a:r>
            <a:r>
              <a:rPr lang="en-US" altLang="ru-RU" sz="2100" i="1" baseline="30000"/>
              <a:t>j</a:t>
            </a:r>
            <a:r>
              <a:rPr lang="ru-RU" altLang="ru-RU" sz="2100"/>
              <a:t>. </a:t>
            </a:r>
            <a:endParaRPr lang="en-US" altLang="ru-RU" sz="2100"/>
          </a:p>
          <a:p>
            <a:pPr>
              <a:lnSpc>
                <a:spcPct val="90000"/>
              </a:lnSpc>
            </a:pPr>
            <a:r>
              <a:rPr lang="ru-RU" altLang="ru-RU" sz="2100"/>
              <a:t>Во время жизни БД тела отношений могут изменяться, но все содержащиеся в них кортежи должны соответствовать заголовкам соответствующих отношений. </a:t>
            </a:r>
            <a:br>
              <a:rPr lang="ru-RU" altLang="ru-RU" sz="2100"/>
            </a:br>
            <a:endParaRPr lang="ru-RU" altLang="ru-RU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1540D-653E-4B40-9106-3500ED4718B7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7C70-2EED-42C1-89F9-26ABAE15A5AD}" type="slidenum">
              <a:rPr lang="ru-RU" altLang="en-US"/>
              <a:pPr/>
              <a:t>4</a:t>
            </a:fld>
            <a:endParaRPr lang="ru-RU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План (3)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Современные модели данных</a:t>
            </a:r>
            <a:r>
              <a:rPr lang="ru-RU" altLang="ru-RU" sz="2100"/>
              <a:t>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400"/>
              <a:t>Объектно-ориентированная модель данных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Типы и структуры данных объектной модели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Манипулирование данными в объектной модели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Ограничения целостности в объектной модели 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400"/>
              <a:t>Модель данных </a:t>
            </a:r>
            <a:r>
              <a:rPr lang="en-US" altLang="ru-RU" sz="2400"/>
              <a:t>SQL</a:t>
            </a:r>
            <a:endParaRPr lang="ru-RU" altLang="ru-RU" sz="2400"/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Типы и структуры данных </a:t>
            </a:r>
            <a:r>
              <a:rPr lang="en-US" altLang="ru-RU" sz="1800"/>
              <a:t>SQL</a:t>
            </a:r>
            <a:endParaRPr lang="ru-RU" altLang="ru-RU" sz="1800"/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Манипулирование данными в </a:t>
            </a:r>
            <a:r>
              <a:rPr lang="en-US" altLang="ru-RU" sz="1800"/>
              <a:t>SQL</a:t>
            </a:r>
            <a:endParaRPr lang="ru-RU" altLang="ru-RU" sz="1800"/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Ограничения целостности в модели </a:t>
            </a:r>
            <a:r>
              <a:rPr lang="en-US" altLang="ru-RU" sz="1800"/>
              <a:t>SQL</a:t>
            </a:r>
            <a:r>
              <a:rPr lang="ru-RU" altLang="ru-RU" sz="1800"/>
              <a:t> 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400"/>
              <a:t>Истинная реляционная модель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Типы и структуры данных истинной реляционной модели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Манипулирование данными в истинной реляционной модели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Ограничения целостности в истинной реляционной модели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91C70-C831-4E96-A2A2-035D1D951EFA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5A58-0ED0-4F00-A6F1-C0EE934CECF4}" type="slidenum">
              <a:rPr lang="ru-RU" altLang="en-US"/>
              <a:pPr/>
              <a:t>40</a:t>
            </a:fld>
            <a:endParaRPr lang="ru-RU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</a:t>
            </a:r>
            <a:r>
              <a:rPr lang="en-US" altLang="ru-RU" sz="2400"/>
              <a:t>8</a:t>
            </a:r>
            <a:r>
              <a:rPr lang="ru-RU" altLang="ru-RU" sz="2400"/>
              <a:t>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000"/>
              <a:t>Манипулирование реляционными данными</a:t>
            </a:r>
            <a:r>
              <a:rPr lang="en-US" altLang="ru-RU" sz="2000"/>
              <a:t> (1)</a:t>
            </a:r>
            <a:endParaRPr lang="ru-RU" altLang="ru-RU" sz="200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К отношениям, вообще говоря, применимы обычные теоретико-множественные операции: объединение, пересечение, вычитание, взятие декартова произведения.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Для двух множеств </a:t>
            </a:r>
            <a:r>
              <a:rPr lang="en-US" altLang="ru-RU" sz="2100" i="1"/>
              <a:t>S</a:t>
            </a:r>
            <a:r>
              <a:rPr lang="ru-RU" altLang="ru-RU" sz="2100" baseline="-25000"/>
              <a:t>1</a:t>
            </a:r>
            <a:r>
              <a:rPr lang="ru-RU" altLang="ru-RU" sz="2100"/>
              <a:t> {</a:t>
            </a:r>
            <a:r>
              <a:rPr lang="en-US" altLang="ru-RU" sz="2100" i="1"/>
              <a:t>s</a:t>
            </a:r>
            <a:r>
              <a:rPr lang="ru-RU" altLang="ru-RU" sz="2100" baseline="-25000"/>
              <a:t>1</a:t>
            </a:r>
            <a:r>
              <a:rPr lang="ru-RU" altLang="ru-RU" sz="2100"/>
              <a:t>} и </a:t>
            </a:r>
            <a:r>
              <a:rPr lang="en-US" altLang="ru-RU" sz="2100" i="1"/>
              <a:t>S</a:t>
            </a:r>
            <a:r>
              <a:rPr lang="ru-RU" altLang="ru-RU" sz="2100" baseline="-25000"/>
              <a:t>2</a:t>
            </a:r>
            <a:r>
              <a:rPr lang="ru-RU" altLang="ru-RU" sz="2100"/>
              <a:t> {</a:t>
            </a:r>
            <a:r>
              <a:rPr lang="en-US" altLang="ru-RU" sz="2100" i="1"/>
              <a:t>s</a:t>
            </a:r>
            <a:r>
              <a:rPr lang="ru-RU" altLang="ru-RU" sz="2100" baseline="-25000"/>
              <a:t>2</a:t>
            </a:r>
            <a:r>
              <a:rPr lang="ru-RU" altLang="ru-RU" sz="2100"/>
              <a:t>} результатом</a:t>
            </a:r>
            <a:br>
              <a:rPr lang="ru-RU" altLang="ru-RU" sz="2100"/>
            </a:br>
            <a:r>
              <a:rPr lang="ru-RU" altLang="ru-RU" sz="2100"/>
              <a:t>операции объединения этих двух множеств </a:t>
            </a:r>
            <a:br>
              <a:rPr lang="ru-RU" altLang="ru-RU" sz="2100"/>
            </a:br>
            <a:r>
              <a:rPr lang="en-US" altLang="ru-RU" sz="2100" b="1" i="1"/>
              <a:t>S</a:t>
            </a:r>
            <a:r>
              <a:rPr lang="ru-RU" altLang="ru-RU" sz="2100" b="1" baseline="-25000"/>
              <a:t>1</a:t>
            </a:r>
            <a:r>
              <a:rPr lang="ru-RU" altLang="ru-RU" sz="2100" b="1"/>
              <a:t> </a:t>
            </a:r>
            <a:r>
              <a:rPr lang="en-US" altLang="ru-RU" sz="2100" b="1"/>
              <a:t>UNION </a:t>
            </a:r>
            <a:r>
              <a:rPr lang="en-US" altLang="ru-RU" sz="2100" b="1" i="1"/>
              <a:t>S</a:t>
            </a:r>
            <a:r>
              <a:rPr lang="ru-RU" altLang="ru-RU" sz="2100" b="1" baseline="-25000"/>
              <a:t>2</a:t>
            </a:r>
            <a:r>
              <a:rPr lang="ru-RU" altLang="ru-RU" sz="2100"/>
              <a:t> является множество </a:t>
            </a:r>
            <a:r>
              <a:rPr lang="en-US" altLang="ru-RU" sz="2100" i="1"/>
              <a:t>S</a:t>
            </a:r>
            <a:r>
              <a:rPr lang="en-US" altLang="ru-RU" sz="2100"/>
              <a:t> </a:t>
            </a:r>
            <a:r>
              <a:rPr lang="ru-RU" altLang="ru-RU" sz="2100"/>
              <a:t>{</a:t>
            </a:r>
            <a:r>
              <a:rPr lang="en-US" altLang="ru-RU" sz="2100" i="1"/>
              <a:t>s</a:t>
            </a:r>
            <a:r>
              <a:rPr lang="ru-RU" altLang="ru-RU" sz="2100"/>
              <a:t>} такое, </a:t>
            </a:r>
            <a:br>
              <a:rPr lang="ru-RU" altLang="ru-RU" sz="2100"/>
            </a:br>
            <a:r>
              <a:rPr lang="ru-RU" altLang="ru-RU" sz="2100"/>
              <a:t>что </a:t>
            </a:r>
            <a:r>
              <a:rPr lang="en-US" altLang="ru-RU" sz="2100" i="1"/>
              <a:t>s </a:t>
            </a:r>
            <a:r>
              <a:rPr lang="ru-RU" altLang="ru-RU" sz="2100">
                <a:sym typeface="Symbol" panose="05050102010706020507" pitchFamily="18" charset="2"/>
              </a:rPr>
              <a:t></a:t>
            </a:r>
            <a:r>
              <a:rPr lang="ru-RU" altLang="ru-RU" sz="2100"/>
              <a:t> </a:t>
            </a:r>
            <a:r>
              <a:rPr lang="en-US" altLang="ru-RU" sz="2100" i="1"/>
              <a:t>S</a:t>
            </a:r>
            <a:r>
              <a:rPr lang="ru-RU" altLang="ru-RU" sz="2100" baseline="-25000"/>
              <a:t>1</a:t>
            </a:r>
            <a:r>
              <a:rPr lang="ru-RU" altLang="ru-RU" sz="2100"/>
              <a:t> </a:t>
            </a:r>
            <a:r>
              <a:rPr lang="ru-RU" altLang="ru-RU" sz="2100" i="1"/>
              <a:t>или</a:t>
            </a:r>
            <a:r>
              <a:rPr lang="ru-RU" altLang="ru-RU" sz="2100"/>
              <a:t> </a:t>
            </a:r>
            <a:r>
              <a:rPr lang="en-US" altLang="ru-RU" sz="2100" i="1"/>
              <a:t>s </a:t>
            </a:r>
            <a:r>
              <a:rPr lang="ru-RU" altLang="ru-RU" sz="2100">
                <a:sym typeface="Symbol" panose="05050102010706020507" pitchFamily="18" charset="2"/>
              </a:rPr>
              <a:t></a:t>
            </a:r>
            <a:r>
              <a:rPr lang="ru-RU" altLang="ru-RU" sz="2100"/>
              <a:t> </a:t>
            </a:r>
            <a:r>
              <a:rPr lang="en-US" altLang="ru-RU" sz="2100" i="1"/>
              <a:t>S</a:t>
            </a:r>
            <a:r>
              <a:rPr lang="ru-RU" altLang="ru-RU" sz="2100" baseline="-25000"/>
              <a:t>2</a:t>
            </a:r>
            <a:r>
              <a:rPr lang="ru-RU" altLang="ru-RU" sz="2100"/>
              <a:t> 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Результатом операции пересечения </a:t>
            </a:r>
            <a:br>
              <a:rPr lang="ru-RU" altLang="ru-RU" sz="2100"/>
            </a:br>
            <a:r>
              <a:rPr lang="en-US" altLang="ru-RU" sz="2100" b="1" i="1"/>
              <a:t>S</a:t>
            </a:r>
            <a:r>
              <a:rPr lang="ru-RU" altLang="ru-RU" sz="2100" b="1" baseline="-25000"/>
              <a:t>1</a:t>
            </a:r>
            <a:r>
              <a:rPr lang="ru-RU" altLang="ru-RU" sz="2100" b="1"/>
              <a:t> </a:t>
            </a:r>
            <a:r>
              <a:rPr lang="en-US" altLang="ru-RU" sz="2100" b="1"/>
              <a:t>INTERSECT </a:t>
            </a:r>
            <a:r>
              <a:rPr lang="en-US" altLang="ru-RU" sz="2100" b="1" i="1"/>
              <a:t>S</a:t>
            </a:r>
            <a:r>
              <a:rPr lang="ru-RU" altLang="ru-RU" sz="2100" b="1" baseline="-25000"/>
              <a:t>2</a:t>
            </a:r>
            <a:r>
              <a:rPr lang="ru-RU" altLang="ru-RU" sz="2100"/>
              <a:t> является множество </a:t>
            </a:r>
            <a:r>
              <a:rPr lang="en-US" altLang="ru-RU" sz="2100" i="1"/>
              <a:t>S</a:t>
            </a:r>
            <a:r>
              <a:rPr lang="en-US" altLang="ru-RU" sz="2100"/>
              <a:t> </a:t>
            </a:r>
            <a:r>
              <a:rPr lang="ru-RU" altLang="ru-RU" sz="2100"/>
              <a:t>{</a:t>
            </a:r>
            <a:r>
              <a:rPr lang="en-US" altLang="ru-RU" sz="2100" i="1"/>
              <a:t>s</a:t>
            </a:r>
            <a:r>
              <a:rPr lang="ru-RU" altLang="ru-RU" sz="2100"/>
              <a:t>} </a:t>
            </a:r>
            <a:br>
              <a:rPr lang="ru-RU" altLang="ru-RU" sz="2100"/>
            </a:br>
            <a:r>
              <a:rPr lang="ru-RU" altLang="ru-RU" sz="2100"/>
              <a:t>такое, что </a:t>
            </a:r>
            <a:r>
              <a:rPr lang="en-US" altLang="ru-RU" sz="2100" i="1"/>
              <a:t>s </a:t>
            </a:r>
            <a:r>
              <a:rPr lang="ru-RU" altLang="ru-RU" sz="2100">
                <a:sym typeface="Symbol" panose="05050102010706020507" pitchFamily="18" charset="2"/>
              </a:rPr>
              <a:t></a:t>
            </a:r>
            <a:r>
              <a:rPr lang="ru-RU" altLang="ru-RU" sz="2100"/>
              <a:t> </a:t>
            </a:r>
            <a:r>
              <a:rPr lang="en-US" altLang="ru-RU" sz="2100" i="1"/>
              <a:t>S</a:t>
            </a:r>
            <a:r>
              <a:rPr lang="ru-RU" altLang="ru-RU" sz="2100" baseline="-25000"/>
              <a:t>1</a:t>
            </a:r>
            <a:r>
              <a:rPr lang="ru-RU" altLang="ru-RU" sz="2100"/>
              <a:t> </a:t>
            </a:r>
            <a:r>
              <a:rPr lang="ru-RU" altLang="ru-RU" sz="2100" i="1"/>
              <a:t>и</a:t>
            </a:r>
            <a:r>
              <a:rPr lang="ru-RU" altLang="ru-RU" sz="2100"/>
              <a:t> </a:t>
            </a:r>
            <a:r>
              <a:rPr lang="en-US" altLang="ru-RU" sz="2100" i="1"/>
              <a:t>s </a:t>
            </a:r>
            <a:r>
              <a:rPr lang="ru-RU" altLang="ru-RU" sz="2100">
                <a:sym typeface="Symbol" panose="05050102010706020507" pitchFamily="18" charset="2"/>
              </a:rPr>
              <a:t></a:t>
            </a:r>
            <a:r>
              <a:rPr lang="ru-RU" altLang="ru-RU" sz="2100"/>
              <a:t> </a:t>
            </a:r>
            <a:r>
              <a:rPr lang="en-US" altLang="ru-RU" sz="2100" i="1"/>
              <a:t>S</a:t>
            </a:r>
            <a:r>
              <a:rPr lang="ru-RU" altLang="ru-RU" sz="2100" baseline="-25000"/>
              <a:t>2</a:t>
            </a:r>
            <a:r>
              <a:rPr lang="ru-RU" altLang="ru-RU" sz="2100"/>
              <a:t> . </a:t>
            </a:r>
          </a:p>
          <a:p>
            <a:pPr>
              <a:lnSpc>
                <a:spcPct val="90000"/>
              </a:lnSpc>
            </a:pPr>
            <a:endParaRPr lang="ru-RU" altLang="ru-RU" sz="2100"/>
          </a:p>
          <a:p>
            <a:pPr>
              <a:lnSpc>
                <a:spcPct val="90000"/>
              </a:lnSpc>
            </a:pPr>
            <a:r>
              <a:rPr lang="ru-RU" altLang="ru-RU" sz="2100"/>
              <a:t>Результатом операции вычитания </a:t>
            </a:r>
            <a:r>
              <a:rPr lang="en-US" altLang="ru-RU" sz="2100" b="1" i="1"/>
              <a:t>S</a:t>
            </a:r>
            <a:r>
              <a:rPr lang="ru-RU" altLang="ru-RU" sz="2100" b="1" baseline="-25000"/>
              <a:t>1</a:t>
            </a:r>
            <a:r>
              <a:rPr lang="ru-RU" altLang="ru-RU" sz="2100" b="1"/>
              <a:t> </a:t>
            </a:r>
            <a:r>
              <a:rPr lang="en-US" altLang="ru-RU" sz="2100" b="1"/>
              <a:t>MINUS </a:t>
            </a:r>
            <a:r>
              <a:rPr lang="en-US" altLang="ru-RU" sz="2100" b="1" i="1"/>
              <a:t>S</a:t>
            </a:r>
            <a:r>
              <a:rPr lang="ru-RU" altLang="ru-RU" sz="2100" b="1" baseline="-25000"/>
              <a:t>2</a:t>
            </a:r>
            <a:r>
              <a:rPr lang="ru-RU" altLang="ru-RU" sz="2100"/>
              <a:t> </a:t>
            </a:r>
            <a:br>
              <a:rPr lang="ru-RU" altLang="ru-RU" sz="2100"/>
            </a:br>
            <a:r>
              <a:rPr lang="ru-RU" altLang="ru-RU" sz="2100"/>
              <a:t>является множество </a:t>
            </a:r>
            <a:r>
              <a:rPr lang="en-US" altLang="ru-RU" sz="2100" i="1"/>
              <a:t>S</a:t>
            </a:r>
            <a:r>
              <a:rPr lang="en-US" altLang="ru-RU" sz="2100"/>
              <a:t> </a:t>
            </a:r>
            <a:r>
              <a:rPr lang="ru-RU" altLang="ru-RU" sz="2100"/>
              <a:t>{</a:t>
            </a:r>
            <a:r>
              <a:rPr lang="en-US" altLang="ru-RU" sz="2100" i="1"/>
              <a:t>s</a:t>
            </a:r>
            <a:r>
              <a:rPr lang="ru-RU" altLang="ru-RU" sz="2100"/>
              <a:t>} такое, что </a:t>
            </a:r>
            <a:r>
              <a:rPr lang="en-US" altLang="ru-RU" sz="2100" i="1"/>
              <a:t>s </a:t>
            </a:r>
            <a:r>
              <a:rPr lang="ru-RU" altLang="ru-RU" sz="2100">
                <a:sym typeface="Symbol" panose="05050102010706020507" pitchFamily="18" charset="2"/>
              </a:rPr>
              <a:t></a:t>
            </a:r>
            <a:r>
              <a:rPr lang="ru-RU" altLang="ru-RU" sz="2100"/>
              <a:t> </a:t>
            </a:r>
            <a:r>
              <a:rPr lang="en-US" altLang="ru-RU" sz="2100" i="1"/>
              <a:t>S</a:t>
            </a:r>
            <a:r>
              <a:rPr lang="ru-RU" altLang="ru-RU" sz="2100" baseline="-25000"/>
              <a:t>1</a:t>
            </a:r>
            <a:r>
              <a:rPr lang="ru-RU" altLang="ru-RU" sz="2100"/>
              <a:t> </a:t>
            </a:r>
            <a:r>
              <a:rPr lang="ru-RU" altLang="ru-RU" sz="2100" i="1"/>
              <a:t>и</a:t>
            </a:r>
            <a:r>
              <a:rPr lang="ru-RU" altLang="ru-RU" sz="2100"/>
              <a:t> </a:t>
            </a:r>
            <a:r>
              <a:rPr lang="en-US" altLang="ru-RU" sz="2100" i="1"/>
              <a:t>s </a:t>
            </a:r>
            <a:r>
              <a:rPr lang="ru-RU" altLang="ru-RU" sz="2100">
                <a:sym typeface="Symbol" panose="05050102010706020507" pitchFamily="18" charset="2"/>
              </a:rPr>
              <a:t></a:t>
            </a:r>
            <a:r>
              <a:rPr lang="ru-RU" altLang="ru-RU" sz="2100"/>
              <a:t> </a:t>
            </a:r>
            <a:r>
              <a:rPr lang="en-US" altLang="ru-RU" sz="2100" i="1"/>
              <a:t>S</a:t>
            </a:r>
            <a:r>
              <a:rPr lang="ru-RU" altLang="ru-RU" sz="2100" baseline="-25000"/>
              <a:t>2</a:t>
            </a:r>
            <a:r>
              <a:rPr lang="ru-RU" altLang="ru-RU" sz="2100"/>
              <a:t> </a:t>
            </a:r>
          </a:p>
        </p:txBody>
      </p:sp>
      <p:pic>
        <p:nvPicPr>
          <p:cNvPr id="77828" name="Picture 4" descr="МД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492375"/>
            <a:ext cx="1071563" cy="113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29" name="Picture 5" descr="МД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3716338"/>
            <a:ext cx="1000125" cy="115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30" name="Picture 6" descr="МД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4868863"/>
            <a:ext cx="107950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0CB11-8A70-411F-BD74-31B2F324DA4F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08290-86B1-47B0-B547-800787BAF565}" type="slidenum">
              <a:rPr lang="ru-RU" altLang="en-US"/>
              <a:pPr/>
              <a:t>41</a:t>
            </a:fld>
            <a:endParaRPr lang="ru-RU" alt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(9)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000"/>
              <a:t>Манипулирование реляционными данными</a:t>
            </a:r>
            <a:r>
              <a:rPr lang="en-US" altLang="ru-RU" sz="2000"/>
              <a:t> (</a:t>
            </a:r>
            <a:r>
              <a:rPr lang="ru-RU" altLang="ru-RU" sz="2000"/>
              <a:t>2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Понятно, что эти операции применимы к любым телам отношений, но результатом не будет являться отношение, если у отношений-операндов не совпадают заголовки.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Кодд предложил в качестве средства манипулирования реляционными базами данных специальный набор операций, которые гарантированно производят отношения.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Этот набор операций принято называть </a:t>
            </a:r>
            <a:r>
              <a:rPr lang="ru-RU" altLang="ru-RU" sz="2100" i="1"/>
              <a:t>реляционной алгеброй Кодда</a:t>
            </a:r>
            <a:r>
              <a:rPr lang="ru-RU" altLang="ru-RU" sz="2100"/>
              <a:t>, хотя он и не является </a:t>
            </a:r>
            <a:r>
              <a:rPr lang="ru-RU" altLang="ru-RU" sz="2100" i="1"/>
              <a:t>алгеброй</a:t>
            </a:r>
            <a:r>
              <a:rPr lang="ru-RU" altLang="ru-RU" sz="2100"/>
              <a:t> в математическом смысле этого термина, поскольку некоторые бинарные операции этого набора применимы не к произвольным парам отношений.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E6BAE-45E1-45C2-91EF-009284125252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ED676-E02E-4A62-8177-AFA48B57D418}" type="slidenum">
              <a:rPr lang="ru-RU" altLang="en-US"/>
              <a:pPr/>
              <a:t>42</a:t>
            </a:fld>
            <a:endParaRPr lang="ru-RU" alt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(10)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000"/>
              <a:t>Манипулирование реляционными данными</a:t>
            </a:r>
            <a:r>
              <a:rPr lang="en-US" altLang="ru-RU" sz="2000"/>
              <a:t> (</a:t>
            </a:r>
            <a:r>
              <a:rPr lang="ru-RU" altLang="ru-RU" sz="2000"/>
              <a:t>3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В алгебре Кодда имеется де</a:t>
            </a:r>
            <a:r>
              <a:rPr lang="en-US" altLang="ru-RU" sz="2100"/>
              <a:t>c</a:t>
            </a:r>
            <a:r>
              <a:rPr lang="ru-RU" altLang="ru-RU" sz="2100"/>
              <a:t>ять операций: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объединение (</a:t>
            </a:r>
            <a:r>
              <a:rPr lang="en-US" altLang="ru-RU" sz="2000" b="1"/>
              <a:t>UNION</a:t>
            </a:r>
            <a:r>
              <a:rPr lang="ru-RU" altLang="ru-RU" sz="2000"/>
              <a:t>),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пересечение (</a:t>
            </a:r>
            <a:r>
              <a:rPr lang="en-US" altLang="ru-RU" sz="2000" b="1"/>
              <a:t>INTERSECT</a:t>
            </a:r>
            <a:r>
              <a:rPr lang="ru-RU" altLang="ru-RU" sz="2000"/>
              <a:t>),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вычитание (</a:t>
            </a:r>
            <a:r>
              <a:rPr lang="en-US" altLang="ru-RU" sz="2000" b="1"/>
              <a:t>MINUS</a:t>
            </a:r>
            <a:r>
              <a:rPr lang="ru-RU" altLang="ru-RU" sz="2000"/>
              <a:t>),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взятие расширенного декартова произведения (</a:t>
            </a:r>
            <a:r>
              <a:rPr lang="en-US" altLang="ru-RU" sz="2000" b="1"/>
              <a:t>TIMES</a:t>
            </a:r>
            <a:r>
              <a:rPr lang="ru-RU" altLang="ru-RU" sz="2000"/>
              <a:t>),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переименование атрибутов (</a:t>
            </a:r>
            <a:r>
              <a:rPr lang="en-US" altLang="ru-RU" sz="2000" b="1"/>
              <a:t>RENAME</a:t>
            </a:r>
            <a:r>
              <a:rPr lang="ru-RU" altLang="ru-RU" sz="2000"/>
              <a:t>),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проекция (</a:t>
            </a:r>
            <a:r>
              <a:rPr lang="en-US" altLang="ru-RU" sz="2000" b="1"/>
              <a:t>PROJECT</a:t>
            </a:r>
            <a:r>
              <a:rPr lang="ru-RU" altLang="ru-RU" sz="2000"/>
              <a:t>),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ограничение (</a:t>
            </a:r>
            <a:r>
              <a:rPr lang="en-US" altLang="ru-RU" sz="2000" b="1"/>
              <a:t>WHERE</a:t>
            </a:r>
            <a:r>
              <a:rPr lang="ru-RU" altLang="ru-RU" sz="2000"/>
              <a:t>),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соединение (</a:t>
            </a:r>
            <a:r>
              <a:rPr lang="ru-RU" altLang="ru-RU" sz="2000" b="1" i="1">
                <a:sym typeface="Symbol" panose="05050102010706020507" pitchFamily="18" charset="2"/>
              </a:rPr>
              <a:t></a:t>
            </a:r>
            <a:r>
              <a:rPr lang="ru-RU" altLang="ru-RU" sz="2000" b="1" i="1"/>
              <a:t>-</a:t>
            </a:r>
            <a:r>
              <a:rPr lang="en-US" altLang="ru-RU" sz="2000" b="1"/>
              <a:t>JOIN</a:t>
            </a:r>
            <a:r>
              <a:rPr lang="ru-RU" altLang="ru-RU" sz="2000"/>
              <a:t>),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деление (</a:t>
            </a:r>
            <a:r>
              <a:rPr lang="en-US" altLang="ru-RU" sz="2000" b="1"/>
              <a:t>DIVIDE BY</a:t>
            </a:r>
            <a:r>
              <a:rPr lang="ru-RU" altLang="ru-RU" sz="2000"/>
              <a:t>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 присваивание.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Если не вдаваться в некоторые тонкости, то почти все операции этого набора обладают очевидной и простой интерпретацией.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D4FB-588C-47BD-917E-85CB4BAB7DB2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46EBB-ED56-4B34-B65C-BD9452B7A362}" type="slidenum">
              <a:rPr lang="ru-RU" altLang="en-US"/>
              <a:pPr/>
              <a:t>43</a:t>
            </a:fld>
            <a:endParaRPr lang="ru-RU" alt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(11)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000"/>
              <a:t>Манипулирование реляционными данными</a:t>
            </a:r>
            <a:r>
              <a:rPr lang="en-US" altLang="ru-RU" sz="2000"/>
              <a:t> (</a:t>
            </a:r>
            <a:r>
              <a:rPr lang="ru-RU" altLang="ru-RU" sz="2000"/>
              <a:t>4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При выполнении операции </a:t>
            </a:r>
            <a:r>
              <a:rPr lang="ru-RU" altLang="ru-RU" sz="2100" i="1"/>
              <a:t>объединения</a:t>
            </a:r>
            <a:r>
              <a:rPr lang="ru-RU" altLang="ru-RU" sz="2100"/>
              <a:t> (</a:t>
            </a:r>
            <a:r>
              <a:rPr lang="en-US" altLang="ru-RU" sz="2100" b="1"/>
              <a:t>UNION</a:t>
            </a:r>
            <a:r>
              <a:rPr lang="ru-RU" altLang="ru-RU" sz="2100"/>
              <a:t>) двух отношений с одинаковыми заголовками производится отношение, включающее все кортежи, входящие хотя бы в одно из отношений-операндов.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Операция </a:t>
            </a:r>
            <a:r>
              <a:rPr lang="ru-RU" altLang="ru-RU" sz="2100" i="1"/>
              <a:t>пересечения</a:t>
            </a:r>
            <a:r>
              <a:rPr lang="ru-RU" altLang="ru-RU" sz="2100"/>
              <a:t> (</a:t>
            </a:r>
            <a:r>
              <a:rPr lang="en-US" altLang="ru-RU" sz="2100" b="1"/>
              <a:t>INTERSECT</a:t>
            </a:r>
            <a:r>
              <a:rPr lang="ru-RU" altLang="ru-RU" sz="2100"/>
              <a:t>) двух отношений с одинаковыми заголовками производит отношение, включающее все кортежи, входящие в оба отношения-операнда.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Отношение, являющееся </a:t>
            </a:r>
            <a:r>
              <a:rPr lang="ru-RU" altLang="ru-RU" sz="2100" i="1"/>
              <a:t>разностью</a:t>
            </a:r>
            <a:r>
              <a:rPr lang="ru-RU" altLang="ru-RU" sz="2100"/>
              <a:t> (</a:t>
            </a:r>
            <a:r>
              <a:rPr lang="en-US" altLang="ru-RU" sz="2100" b="1"/>
              <a:t>MINUS</a:t>
            </a:r>
            <a:r>
              <a:rPr lang="ru-RU" altLang="ru-RU" sz="2100"/>
              <a:t>) двух отношений с одинаковыми заголовками, включает все кортежи, входящие в отношение-первый операнд, такие, что ни один из них не входит в отношение, являющееся вторым операндом.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18F52-455A-4445-8A89-AA6FE1640980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5FD3-A7AB-443B-9111-53248D23709F}" type="slidenum">
              <a:rPr lang="ru-RU" altLang="en-US"/>
              <a:pPr/>
              <a:t>44</a:t>
            </a:fld>
            <a:endParaRPr lang="ru-RU" alt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(12)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000"/>
              <a:t>Манипулирование реляционными данными</a:t>
            </a:r>
            <a:r>
              <a:rPr lang="en-US" altLang="ru-RU" sz="2000"/>
              <a:t> (</a:t>
            </a:r>
            <a:r>
              <a:rPr lang="ru-RU" altLang="ru-RU" sz="2000"/>
              <a:t>5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При выполнении </a:t>
            </a:r>
            <a:r>
              <a:rPr lang="ru-RU" altLang="ru-RU" sz="2100" i="1"/>
              <a:t>декартова произведения</a:t>
            </a:r>
            <a:r>
              <a:rPr lang="ru-RU" altLang="ru-RU" sz="2100"/>
              <a:t> (</a:t>
            </a:r>
            <a:r>
              <a:rPr lang="en-US" altLang="ru-RU" sz="2100" b="1"/>
              <a:t>TIMES</a:t>
            </a:r>
            <a:r>
              <a:rPr lang="ru-RU" altLang="ru-RU" sz="2100"/>
              <a:t>) двух отношений, пересечение заголовков которых пусто, производится отношение, кортежи которого производятся путем объединения кортежей первого и второго операндов.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Операция </a:t>
            </a:r>
            <a:r>
              <a:rPr lang="ru-RU" altLang="ru-RU" sz="2100" i="1"/>
              <a:t>переименования</a:t>
            </a:r>
            <a:r>
              <a:rPr lang="ru-RU" altLang="ru-RU" sz="2100"/>
              <a:t> (</a:t>
            </a:r>
            <a:r>
              <a:rPr lang="en-US" altLang="ru-RU" sz="2100" b="1"/>
              <a:t>RENAME</a:t>
            </a:r>
            <a:r>
              <a:rPr lang="ru-RU" altLang="ru-RU" sz="2100"/>
              <a:t>) производит отношение, тело которого совпадает с телом операнда, но имена атрибутов изменены;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эта операция позволяет выполнять первые три операции над отношениями с «почти» совпадающими заголовками (совпадающими во всем, кроме имен атрибутов) и выполнять операцию </a:t>
            </a:r>
            <a:r>
              <a:rPr lang="en-US" altLang="ru-RU" sz="2000" b="1"/>
              <a:t>TIMES</a:t>
            </a:r>
            <a:r>
              <a:rPr lang="ru-RU" altLang="ru-RU" sz="2000"/>
              <a:t> над отношениями, пересечение заголовков которых не является пустым.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1CB4-A086-47B4-ADF8-7DC424191076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A43A-7798-4DA8-BCF0-3CCB25849BED}" type="slidenum">
              <a:rPr lang="ru-RU" altLang="en-US"/>
              <a:pPr/>
              <a:t>45</a:t>
            </a:fld>
            <a:endParaRPr lang="ru-RU" alt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(13)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000"/>
              <a:t>Манипулирование реляционными данными</a:t>
            </a:r>
            <a:r>
              <a:rPr lang="en-US" altLang="ru-RU" sz="2000"/>
              <a:t> (</a:t>
            </a:r>
            <a:r>
              <a:rPr lang="ru-RU" altLang="ru-RU" sz="2000"/>
              <a:t>6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Результатом </a:t>
            </a:r>
            <a:r>
              <a:rPr lang="ru-RU" altLang="ru-RU" sz="2100" i="1"/>
              <a:t>ограничения</a:t>
            </a:r>
            <a:r>
              <a:rPr lang="ru-RU" altLang="ru-RU" sz="2100"/>
              <a:t> (</a:t>
            </a:r>
            <a:r>
              <a:rPr lang="en-US" altLang="ru-RU" sz="2100" b="1"/>
              <a:t>WHERE</a:t>
            </a:r>
            <a:r>
              <a:rPr lang="ru-RU" altLang="ru-RU" sz="2100"/>
              <a:t>) отношения по некоторому условию является отношение, включающее кортежи отношения-операнда, удовлетворяющее этому условию.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При выполнении </a:t>
            </a:r>
            <a:r>
              <a:rPr lang="ru-RU" altLang="ru-RU" sz="2100" i="1"/>
              <a:t>проекции</a:t>
            </a:r>
            <a:r>
              <a:rPr lang="ru-RU" altLang="ru-RU" sz="2100"/>
              <a:t> (</a:t>
            </a:r>
            <a:r>
              <a:rPr lang="en-US" altLang="ru-RU" sz="2100" b="1"/>
              <a:t>PROJECT</a:t>
            </a:r>
            <a:r>
              <a:rPr lang="ru-RU" altLang="ru-RU" sz="2100"/>
              <a:t>) отношения на заданное подмножество множества его атрибутов производится отношение, кортежи которого являются соответствующими подмножествами кортежей отношения-операнда.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При </a:t>
            </a:r>
            <a:r>
              <a:rPr lang="ru-RU" altLang="ru-RU" sz="2100" i="1">
                <a:sym typeface="Symbol" panose="05050102010706020507" pitchFamily="18" charset="2"/>
              </a:rPr>
              <a:t></a:t>
            </a:r>
            <a:r>
              <a:rPr lang="ru-RU" altLang="ru-RU" sz="2100" i="1"/>
              <a:t>-соединении</a:t>
            </a:r>
            <a:r>
              <a:rPr lang="ru-RU" altLang="ru-RU" sz="2100"/>
              <a:t> (</a:t>
            </a:r>
            <a:r>
              <a:rPr lang="ru-RU" altLang="ru-RU" sz="2100" b="1" i="1">
                <a:sym typeface="Symbol" panose="05050102010706020507" pitchFamily="18" charset="2"/>
              </a:rPr>
              <a:t></a:t>
            </a:r>
            <a:r>
              <a:rPr lang="ru-RU" altLang="ru-RU" sz="2100" b="1" i="1"/>
              <a:t>-</a:t>
            </a:r>
            <a:r>
              <a:rPr lang="en-US" altLang="ru-RU" sz="2100" b="1"/>
              <a:t>JOIN</a:t>
            </a:r>
            <a:r>
              <a:rPr lang="ru-RU" altLang="ru-RU" sz="2100"/>
              <a:t>) двух отношений по некоторому условию (</a:t>
            </a:r>
            <a:r>
              <a:rPr lang="ru-RU" altLang="ru-RU" sz="2100" i="1">
                <a:sym typeface="Symbol" panose="05050102010706020507" pitchFamily="18" charset="2"/>
              </a:rPr>
              <a:t></a:t>
            </a:r>
            <a:r>
              <a:rPr lang="ru-RU" altLang="ru-RU" sz="2100"/>
              <a:t>) образуется результирующее отношение, кортежи производятся путем объединения кортежей первого и второго отношений и удовлетворяют этому условию.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608F-B86A-4BEE-BD12-045EE3A7CBEC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E0748-9920-4BDF-9D21-40619A8C98F1}" type="slidenum">
              <a:rPr lang="ru-RU" altLang="en-US"/>
              <a:pPr/>
              <a:t>46</a:t>
            </a:fld>
            <a:endParaRPr lang="ru-RU" alt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(14)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000"/>
              <a:t>Манипулирование реляционными данными</a:t>
            </a:r>
            <a:r>
              <a:rPr lang="en-US" altLang="ru-RU" sz="2000"/>
              <a:t> (</a:t>
            </a:r>
            <a:r>
              <a:rPr lang="ru-RU" altLang="ru-RU" sz="2000"/>
              <a:t>7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У операции </a:t>
            </a:r>
            <a:r>
              <a:rPr lang="ru-RU" altLang="ru-RU" sz="2600" i="1"/>
              <a:t>реляционного деления</a:t>
            </a:r>
            <a:r>
              <a:rPr lang="ru-RU" altLang="ru-RU" sz="2600"/>
              <a:t> (</a:t>
            </a:r>
            <a:r>
              <a:rPr lang="en-US" altLang="ru-RU" sz="2600" b="1"/>
              <a:t>DIVIDE BY</a:t>
            </a:r>
            <a:r>
              <a:rPr lang="ru-RU" altLang="ru-RU" sz="2600"/>
              <a:t>) два операнда – бинарное и унарное отношения.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Результирующее отношение состоит из унарных кортежей, включающих значения первого атрибута кортежей первого операнда таких, что множество значений второго атрибута (при фиксированном значении первого атрибута) включает множество значений второго операнда. </a:t>
            </a:r>
          </a:p>
          <a:p>
            <a:r>
              <a:rPr lang="ru-RU" altLang="ru-RU" sz="2600"/>
              <a:t>Операция </a:t>
            </a:r>
            <a:r>
              <a:rPr lang="ru-RU" altLang="ru-RU" sz="2600" i="1"/>
              <a:t>присваивания</a:t>
            </a:r>
            <a:r>
              <a:rPr lang="ru-RU" altLang="ru-RU" sz="2600"/>
              <a:t> (:=) позволяет сохранить результат вычисления реляционного выражения в существующем отношении БД.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80B7-5441-43E9-952F-2218608B8490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4F5F8-7E4C-4FB7-AE89-0DBA79164344}" type="slidenum">
              <a:rPr lang="ru-RU" altLang="en-US"/>
              <a:pPr/>
              <a:t>47</a:t>
            </a:fld>
            <a:endParaRPr lang="ru-RU" alt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(15)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000"/>
              <a:t>Целостность в реляционной модели данных (1)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Кодд предложил два декларативных механизма поддержки целостности реляционных баз данных, которые затвержены в реляционной модели данных и должны поддерживаться в любой реализующей ее СУБД: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i="1"/>
              <a:t>ограничение целостности сущности</a:t>
            </a:r>
            <a:r>
              <a:rPr lang="ru-RU" altLang="ru-RU"/>
              <a:t>, или </a:t>
            </a:r>
            <a:r>
              <a:rPr lang="ru-RU" altLang="ru-RU" i="1"/>
              <a:t>ограничение первичного ключа </a:t>
            </a:r>
            <a:r>
              <a:rPr lang="ru-RU" altLang="ru-RU"/>
              <a:t>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i="1"/>
              <a:t>ограничение ссылочной целостности</a:t>
            </a:r>
            <a:r>
              <a:rPr lang="ru-RU" altLang="ru-RU"/>
              <a:t>, или </a:t>
            </a:r>
            <a:r>
              <a:rPr lang="ru-RU" altLang="ru-RU" i="1"/>
              <a:t>ограничение внешнего ключа.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9C70-05A3-49FE-8744-EA7312143A37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74F7-DB77-4A2F-BAD6-39730D108028}" type="slidenum">
              <a:rPr lang="ru-RU" altLang="en-US"/>
              <a:pPr/>
              <a:t>48</a:t>
            </a:fld>
            <a:endParaRPr lang="ru-RU" alt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(16)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000"/>
              <a:t>Целостность в реляционной модели данных (2)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i="1"/>
              <a:t>Ограничение целостности сущности </a:t>
            </a:r>
            <a:r>
              <a:rPr lang="ru-RU" altLang="ru-RU" sz="2100"/>
              <a:t>звучит следующим образом: для заголовка любого отношения базы данных должен быть явно или неявно определен </a:t>
            </a:r>
            <a:r>
              <a:rPr lang="ru-RU" altLang="ru-RU" sz="2100" i="1"/>
              <a:t>первичный ключ</a:t>
            </a:r>
            <a:r>
              <a:rPr lang="ru-RU" altLang="ru-RU" sz="2100"/>
              <a:t>, являющийся таким минимальным подмножеством заголовка отношения, что в любом теле этого отношения, которое может появиться в базе данных, значение первичного ключа в любом кортеже этого тела является уникальным, т.е. отличается от значения первичного ключа в любом другом кортеже.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Под минимальностью первичного ключа понимается то, что если из множества атрибутов первичного ключа удалить хотя бы один атрибут, то ограничение целостности изменится, т.е. в БД смогут появляться тела отношений, которые не допускались исходным первичным ключом.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096A-8F2C-4820-801F-80CA139C6CA0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6A3EE-5450-467D-B7DC-368AA9A69BC9}" type="slidenum">
              <a:rPr lang="ru-RU" altLang="en-US"/>
              <a:pPr/>
              <a:t>49</a:t>
            </a:fld>
            <a:endParaRPr lang="ru-RU" alt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(17)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000"/>
              <a:t>Целостность в реляционной модели данных (3)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Если первичный ключ не объявляется явно, то в качестве первичного ключа отношения принимается весь его заголовок.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Поскольку по определению любое тело отношения с заданным заголовком является множеством, следовательно, в нем отсутствуют дубликаты, и первичный ключ, совпадающий с заголовком отношения, всегда обладает свойством уникальности.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Должно быть понятно, что в этом случае определение первичного ключа не задает никакого ограничения целостности.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B266E-ECBF-4396-9388-2576677C5701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9B19-3C6F-42B8-9C98-4E493D925F41}" type="slidenum">
              <a:rPr lang="ru-RU" altLang="en-US"/>
              <a:pPr/>
              <a:t>5</a:t>
            </a:fld>
            <a:endParaRPr lang="ru-RU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Модель данных (1)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В модели данных описывается некоторый набор родовых понятий и признаков, которыми должны обладать все конкретные СУБД и управляемые ими базы данных, если они основываются на этой модели.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Наличие модели данных позволяет сравнивать конкретные реализации, используя один общий язык.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Хотя понятие модели данных было введено Коддом, наиболее распространенная трактовка модели данных, по-видимому, принадлежит Кристоферу Дейту.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Согласно Дейту реляционная модель состоит из трех частей, описывающих разные аспекты реляционного подхода: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структурной части,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манипуляционной части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 целостной части.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2C58-97A0-4DA5-BFC1-F2CC438C843E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B025B-9A4E-4DA3-8930-2C70BEFFE1E8}" type="slidenum">
              <a:rPr lang="ru-RU" altLang="en-US"/>
              <a:pPr/>
              <a:t>50</a:t>
            </a:fld>
            <a:endParaRPr lang="ru-RU" alt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(18)</a:t>
            </a:r>
            <a:r>
              <a:rPr lang="en-US" altLang="ru-RU" sz="2400"/>
              <a:t/>
            </a:r>
            <a:br>
              <a:rPr lang="en-US" altLang="ru-RU" sz="2400"/>
            </a:br>
            <a:r>
              <a:rPr lang="ru-RU" altLang="ru-RU" sz="2000"/>
              <a:t>Целостность в реляционной модели данных (4)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Чтобы пояснить смысл </a:t>
            </a:r>
            <a:r>
              <a:rPr lang="ru-RU" altLang="ru-RU" sz="2100" i="1"/>
              <a:t>ограничения ссылочной целостности</a:t>
            </a:r>
            <a:r>
              <a:rPr lang="ru-RU" altLang="ru-RU" sz="2100"/>
              <a:t>, нужно сначала ввести понятие </a:t>
            </a:r>
            <a:r>
              <a:rPr lang="ru-RU" altLang="ru-RU" sz="2100" i="1"/>
              <a:t>внешнего ключа</a:t>
            </a:r>
            <a:r>
              <a:rPr lang="ru-RU" altLang="ru-RU" sz="2100"/>
              <a:t>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В принципе при использовании реляционной модели данных можно хранить все данные, соответствующие предметной области в одной таблице. </a:t>
            </a:r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</a:pPr>
            <a:endParaRPr lang="ru-RU" altLang="ru-RU" sz="21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100"/>
          </a:p>
          <a:p>
            <a:pPr>
              <a:lnSpc>
                <a:spcPct val="80000"/>
              </a:lnSpc>
            </a:pPr>
            <a:r>
              <a:rPr lang="ru-RU" altLang="ru-RU" sz="2100"/>
              <a:t>Такой подход приводит к избыточности хранения (данные об отделе повторяются в каждой записи о служащем этого отдела) и усложняет выполнения некоторых операций. </a:t>
            </a:r>
          </a:p>
        </p:txBody>
      </p:sp>
      <p:pic>
        <p:nvPicPr>
          <p:cNvPr id="88069" name="Picture 5" descr="ИС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500438"/>
            <a:ext cx="5903912" cy="12239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C04D9-4BD8-4B06-A845-F44AC5C89B72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B6B1-AB19-423B-BE3D-1D3B3D2252BD}" type="slidenum">
              <a:rPr lang="ru-RU" altLang="en-US"/>
              <a:pPr/>
              <a:t>51</a:t>
            </a:fld>
            <a:endParaRPr lang="ru-RU" alt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(1</a:t>
            </a:r>
            <a:r>
              <a:rPr lang="en-US" altLang="ru-RU" sz="2400"/>
              <a:t>9</a:t>
            </a:r>
            <a:r>
              <a:rPr lang="ru-RU" altLang="ru-RU" sz="2400"/>
              <a:t>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000"/>
              <a:t>Целостность в реляционной модели данных (</a:t>
            </a:r>
            <a:r>
              <a:rPr lang="en-US" altLang="ru-RU" sz="2000"/>
              <a:t>5</a:t>
            </a:r>
            <a:r>
              <a:rPr lang="ru-RU" altLang="ru-RU" sz="2000"/>
              <a:t>)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altLang="ru-RU" sz="1500"/>
          </a:p>
          <a:p>
            <a:pPr>
              <a:lnSpc>
                <a:spcPct val="80000"/>
              </a:lnSpc>
            </a:pPr>
            <a:endParaRPr lang="en-US" altLang="ru-RU" sz="1500"/>
          </a:p>
          <a:p>
            <a:pPr>
              <a:lnSpc>
                <a:spcPct val="80000"/>
              </a:lnSpc>
            </a:pPr>
            <a:endParaRPr lang="en-US" altLang="ru-RU" sz="1500"/>
          </a:p>
          <a:p>
            <a:pPr>
              <a:lnSpc>
                <a:spcPct val="80000"/>
              </a:lnSpc>
            </a:pPr>
            <a:endParaRPr lang="en-US" altLang="ru-RU" sz="1500"/>
          </a:p>
          <a:p>
            <a:pPr>
              <a:lnSpc>
                <a:spcPct val="80000"/>
              </a:lnSpc>
            </a:pPr>
            <a:endParaRPr lang="en-US" altLang="ru-RU" sz="1500"/>
          </a:p>
          <a:p>
            <a:pPr>
              <a:lnSpc>
                <a:spcPct val="80000"/>
              </a:lnSpc>
            </a:pPr>
            <a:endParaRPr lang="en-US" altLang="ru-RU" sz="1500"/>
          </a:p>
          <a:p>
            <a:pPr>
              <a:lnSpc>
                <a:spcPct val="80000"/>
              </a:lnSpc>
            </a:pPr>
            <a:endParaRPr lang="en-US" altLang="ru-RU" sz="1500"/>
          </a:p>
          <a:p>
            <a:pPr>
              <a:lnSpc>
                <a:spcPct val="80000"/>
              </a:lnSpc>
            </a:pPr>
            <a:r>
              <a:rPr lang="ru-RU" altLang="ru-RU" sz="1600"/>
              <a:t>Два файла; в одном данные, индивидуальные для каждого служащего, а во втором – данные об отделах.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В файле </a:t>
            </a:r>
            <a:r>
              <a:rPr lang="ru-RU" altLang="ru-RU" sz="1600" b="1"/>
              <a:t>СЛУЖАЩИЕ</a:t>
            </a:r>
            <a:r>
              <a:rPr lang="ru-RU" altLang="ru-RU" sz="1600"/>
              <a:t> – поле </a:t>
            </a:r>
            <a:r>
              <a:rPr lang="ru-RU" altLang="ru-RU" sz="1600" b="1"/>
              <a:t>СЛУ_ОТД_НОМЕР</a:t>
            </a:r>
            <a:r>
              <a:rPr lang="ru-RU" altLang="ru-RU" sz="1600"/>
              <a:t>, для каждого служащего его уникальный номер отдела.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В файле </a:t>
            </a:r>
            <a:r>
              <a:rPr lang="ru-RU" altLang="ru-RU" sz="1600" b="1"/>
              <a:t>ОТДЕЛЫ</a:t>
            </a:r>
            <a:r>
              <a:rPr lang="ru-RU" altLang="ru-RU" sz="1600"/>
              <a:t> – поле </a:t>
            </a:r>
            <a:r>
              <a:rPr lang="ru-RU" altLang="ru-RU" sz="1600" b="1"/>
              <a:t>ОТД_НОМЕР</a:t>
            </a:r>
            <a:r>
              <a:rPr lang="ru-RU" altLang="ru-RU" sz="1600"/>
              <a:t>, являющееся уникальным ключом этого файла.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Введя файлы </a:t>
            </a:r>
            <a:r>
              <a:rPr lang="ru-RU" altLang="ru-RU" sz="1600" b="1"/>
              <a:t>СЛУЖАЩИЕ</a:t>
            </a:r>
            <a:r>
              <a:rPr lang="ru-RU" altLang="ru-RU" sz="1600"/>
              <a:t> и </a:t>
            </a:r>
            <a:r>
              <a:rPr lang="ru-RU" altLang="ru-RU" sz="1600" b="1"/>
              <a:t>ОТДЕЛЫ</a:t>
            </a:r>
            <a:r>
              <a:rPr lang="ru-RU" altLang="ru-RU" sz="1600"/>
              <a:t>, а также обеспечив связь между ними с помощью полей </a:t>
            </a:r>
            <a:r>
              <a:rPr lang="ru-RU" altLang="ru-RU" sz="1600" b="1"/>
              <a:t>СЛУ_ОТД_НОМЕР</a:t>
            </a:r>
            <a:r>
              <a:rPr lang="ru-RU" altLang="ru-RU" sz="1600"/>
              <a:t> и </a:t>
            </a:r>
            <a:r>
              <a:rPr lang="ru-RU" altLang="ru-RU" sz="1600" b="1"/>
              <a:t>ОТД_НОМЕР</a:t>
            </a:r>
            <a:r>
              <a:rPr lang="ru-RU" altLang="ru-RU" sz="1600"/>
              <a:t>, мы смогли обеспечить табличное представление иерархии </a:t>
            </a:r>
            <a:r>
              <a:rPr lang="ru-RU" altLang="ru-RU" sz="1600" b="1"/>
              <a:t>ОТДЕЛ-СЛУЖАЩИЕ</a:t>
            </a:r>
            <a:r>
              <a:rPr lang="ru-RU" altLang="ru-RU" sz="1600"/>
              <a:t>.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В терминах реляционной модели данных в отношении </a:t>
            </a:r>
            <a:r>
              <a:rPr lang="ru-RU" altLang="ru-RU" sz="1600" b="1"/>
              <a:t>ОТДЕЛЫ </a:t>
            </a:r>
            <a:r>
              <a:rPr lang="ru-RU" altLang="ru-RU" sz="1600"/>
              <a:t>поле </a:t>
            </a:r>
            <a:r>
              <a:rPr lang="ru-RU" altLang="ru-RU" sz="1600" b="1"/>
              <a:t>ОТД_НОМЕР</a:t>
            </a:r>
            <a:r>
              <a:rPr lang="ru-RU" altLang="ru-RU" sz="1600"/>
              <a:t> является </a:t>
            </a:r>
            <a:r>
              <a:rPr lang="ru-RU" altLang="ru-RU" sz="1600" i="1"/>
              <a:t>первичным ключом</a:t>
            </a:r>
            <a:r>
              <a:rPr lang="ru-RU" altLang="ru-RU" sz="1600"/>
              <a:t>, а в отношении </a:t>
            </a:r>
            <a:r>
              <a:rPr lang="ru-RU" altLang="ru-RU" sz="1600" b="1"/>
              <a:t>СЛУЖАЩИЕ</a:t>
            </a:r>
            <a:r>
              <a:rPr lang="ru-RU" altLang="ru-RU" sz="1600"/>
              <a:t> поле </a:t>
            </a:r>
            <a:r>
              <a:rPr lang="ru-RU" altLang="ru-RU" sz="1600" b="1"/>
              <a:t>СЛУ_ОТД_НОМЕР</a:t>
            </a:r>
            <a:r>
              <a:rPr lang="ru-RU" altLang="ru-RU" sz="1600"/>
              <a:t> является </a:t>
            </a:r>
            <a:r>
              <a:rPr lang="ru-RU" altLang="ru-RU" sz="1600" i="1"/>
              <a:t>внешним ключом</a:t>
            </a:r>
            <a:r>
              <a:rPr lang="ru-RU" altLang="ru-RU" sz="1600"/>
              <a:t>, ссылающимся на </a:t>
            </a:r>
            <a:r>
              <a:rPr lang="ru-RU" altLang="ru-RU" sz="1600" b="1"/>
              <a:t>ОТДЕЛЫ</a:t>
            </a:r>
            <a:r>
              <a:rPr lang="ru-RU" altLang="ru-RU" sz="1600"/>
              <a:t>.</a:t>
            </a:r>
          </a:p>
        </p:txBody>
      </p:sp>
      <p:pic>
        <p:nvPicPr>
          <p:cNvPr id="90116" name="Picture 4" descr="ИС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412875"/>
            <a:ext cx="4997450" cy="1676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719C-D887-4458-A19E-26C8C7891F3F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C94D-D0D5-4BE8-B63C-BB2DD5FEDC51}" type="slidenum">
              <a:rPr lang="ru-RU" altLang="en-US"/>
              <a:pPr/>
              <a:t>52</a:t>
            </a:fld>
            <a:endParaRPr lang="ru-RU" alt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Неформальное введение в реляционную модель данных (20)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000"/>
              <a:t>Целостность в реляционной модели данных (6)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1800"/>
              <a:t>Более точно, </a:t>
            </a:r>
            <a:r>
              <a:rPr lang="ru-RU" altLang="ru-RU" sz="1800" i="1"/>
              <a:t>внешним ключом отношения</a:t>
            </a:r>
            <a:r>
              <a:rPr lang="ru-RU" altLang="ru-RU" sz="1800"/>
              <a:t> </a:t>
            </a:r>
            <a:r>
              <a:rPr lang="en-US" altLang="ru-RU" sz="1800" i="1"/>
              <a:t>R</a:t>
            </a:r>
            <a:r>
              <a:rPr lang="ru-RU" altLang="ru-RU" sz="1800" baseline="-25000"/>
              <a:t>1</a:t>
            </a:r>
            <a:r>
              <a:rPr lang="ru-RU" altLang="ru-RU" sz="1800"/>
              <a:t>, </a:t>
            </a:r>
            <a:r>
              <a:rPr lang="ru-RU" altLang="ru-RU" sz="1800" i="1"/>
              <a:t>ссылающимся на отношение</a:t>
            </a:r>
            <a:r>
              <a:rPr lang="ru-RU" altLang="ru-RU" sz="1800"/>
              <a:t> </a:t>
            </a:r>
            <a:r>
              <a:rPr lang="en-US" altLang="ru-RU" sz="1800" i="1"/>
              <a:t>R</a:t>
            </a:r>
            <a:r>
              <a:rPr lang="ru-RU" altLang="ru-RU" sz="1800" baseline="-16000"/>
              <a:t>2</a:t>
            </a:r>
            <a:r>
              <a:rPr lang="ru-RU" altLang="ru-RU" sz="1800"/>
              <a:t>, называется подмножество заголовка </a:t>
            </a:r>
            <a:r>
              <a:rPr lang="en-US" altLang="ru-RU" sz="1800" i="1"/>
              <a:t>H</a:t>
            </a:r>
            <a:r>
              <a:rPr lang="en-US" altLang="ru-RU" sz="1800" i="1" baseline="-25000"/>
              <a:t>R</a:t>
            </a:r>
            <a:r>
              <a:rPr lang="ru-RU" altLang="ru-RU" sz="1800" baseline="-25000"/>
              <a:t>1</a:t>
            </a:r>
            <a:r>
              <a:rPr lang="ru-RU" altLang="ru-RU" sz="1800"/>
              <a:t>, которое совпадает с первичным ключом отношения </a:t>
            </a:r>
            <a:r>
              <a:rPr lang="en-US" altLang="ru-RU" sz="1800" i="1"/>
              <a:t>R</a:t>
            </a:r>
            <a:r>
              <a:rPr lang="ru-RU" altLang="ru-RU" sz="1800" baseline="-16000"/>
              <a:t>2 </a:t>
            </a:r>
            <a:r>
              <a:rPr lang="ru-RU" altLang="ru-RU" sz="1800"/>
              <a:t>(с точностью до имен атрибутов). </a:t>
            </a:r>
          </a:p>
          <a:p>
            <a:r>
              <a:rPr lang="ru-RU" altLang="ru-RU" sz="1800"/>
              <a:t>Тогда ограничение ссылочной целостности реляционной модели данных можно сформулировать следующим образом:</a:t>
            </a:r>
            <a:r>
              <a:rPr lang="ru-RU" altLang="ru-RU" sz="140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в любом теле отношения </a:t>
            </a:r>
            <a:r>
              <a:rPr lang="en-US" altLang="ru-RU" sz="1600" i="1"/>
              <a:t>R</a:t>
            </a:r>
            <a:r>
              <a:rPr lang="ru-RU" altLang="ru-RU" sz="1600" baseline="-25000"/>
              <a:t>1</a:t>
            </a:r>
            <a:r>
              <a:rPr lang="ru-RU" altLang="ru-RU" sz="1600"/>
              <a:t>, которое может появиться в базе данных, для «не пустого» значения внешнего ключа, ссылающегося на</a:t>
            </a:r>
            <a:r>
              <a:rPr lang="ru-RU" altLang="ru-RU" sz="1600" i="1"/>
              <a:t> </a:t>
            </a:r>
            <a:r>
              <a:rPr lang="ru-RU" altLang="ru-RU" sz="1600"/>
              <a:t>отношение </a:t>
            </a:r>
            <a:r>
              <a:rPr lang="en-US" altLang="ru-RU" sz="1600" i="1"/>
              <a:t>R</a:t>
            </a:r>
            <a:r>
              <a:rPr lang="ru-RU" altLang="ru-RU" sz="1600" baseline="-16000"/>
              <a:t>2</a:t>
            </a:r>
            <a:r>
              <a:rPr lang="ru-RU" altLang="ru-RU" sz="1600"/>
              <a:t>, в любом кортеже этого тела должен найтись кортеж в теле отношения </a:t>
            </a:r>
            <a:r>
              <a:rPr lang="en-US" altLang="ru-RU" sz="1600" i="1"/>
              <a:t>R</a:t>
            </a:r>
            <a:r>
              <a:rPr lang="ru-RU" altLang="ru-RU" sz="1600" baseline="-16000"/>
              <a:t>2</a:t>
            </a:r>
            <a:r>
              <a:rPr lang="ru-RU" altLang="ru-RU" sz="1600"/>
              <a:t>, которое содержится в базе данных, с совпадающим значением первичного ключа.</a:t>
            </a:r>
          </a:p>
          <a:p>
            <a:r>
              <a:rPr lang="ru-RU" altLang="ru-RU" sz="1800"/>
              <a:t>Легко заметить, что это почти то же самое ограничение, о котором говорилось в связи с иерархической моделью данных: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 i="1"/>
              <a:t>никакой потомок не может существовать без своего родителя</a:t>
            </a:r>
            <a:r>
              <a:rPr lang="ru-RU" altLang="ru-RU" sz="1600"/>
              <a:t>, но немного уточненное –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 i="1"/>
              <a:t>ссылки на родителя должны быть корректными.</a:t>
            </a:r>
            <a:endParaRPr lang="ru-RU" altLang="ru-RU" sz="16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6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0FD7-EFB5-487D-8F1C-9A4C988D4E69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D2A2B-7FA9-4330-A45D-02467DC92BB9}" type="slidenum">
              <a:rPr lang="ru-RU" altLang="en-US"/>
              <a:pPr/>
              <a:t>53</a:t>
            </a:fld>
            <a:endParaRPr lang="ru-RU" alt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Современные модели данных (1)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 dirty="0"/>
              <a:t>История современных моделей данных началась с 1989 г., когда группа известных специалистов в области языков программирования баз данных опубликовала статью под названием «Манифест систем объектно-ориентированных баз данных» </a:t>
            </a:r>
            <a:r>
              <a:rPr lang="ru-RU" altLang="ru-RU" sz="1900" i="1" dirty="0"/>
              <a:t>(Первый манифест).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ru-RU" sz="1700" dirty="0"/>
              <a:t>Malcolm Atkinson, Francois </a:t>
            </a:r>
            <a:r>
              <a:rPr lang="en-US" altLang="ru-RU" sz="1700" dirty="0" err="1"/>
              <a:t>Bancilhon</a:t>
            </a:r>
            <a:r>
              <a:rPr lang="en-US" altLang="ru-RU" sz="1700" dirty="0"/>
              <a:t>, David DeWitt, Klaus </a:t>
            </a:r>
            <a:r>
              <a:rPr lang="en-US" altLang="ru-RU" sz="1700" dirty="0" err="1"/>
              <a:t>Dittrich</a:t>
            </a:r>
            <a:r>
              <a:rPr lang="en-US" altLang="ru-RU" sz="1700" dirty="0"/>
              <a:t>, David Maier, and Stanley </a:t>
            </a:r>
            <a:r>
              <a:rPr lang="en-US" altLang="ru-RU" sz="1700" dirty="0" err="1"/>
              <a:t>Zdonik</a:t>
            </a:r>
            <a:r>
              <a:rPr lang="en-US" altLang="ru-RU" sz="1700" dirty="0"/>
              <a:t>: “The Object-Oriented Database System Manifesto”, Proc. 1st International Conference on Deductive and Object-Oriented Databases, Kyoto, Japan (1989). New</a:t>
            </a:r>
            <a:r>
              <a:rPr lang="ru-RU" altLang="ru-RU" sz="1700" dirty="0"/>
              <a:t> </a:t>
            </a:r>
            <a:r>
              <a:rPr lang="en-US" altLang="ru-RU" sz="1700" dirty="0"/>
              <a:t>York</a:t>
            </a:r>
            <a:r>
              <a:rPr lang="ru-RU" altLang="ru-RU" sz="1700" dirty="0"/>
              <a:t>, </a:t>
            </a:r>
            <a:r>
              <a:rPr lang="en-US" altLang="ru-RU" sz="1700" dirty="0"/>
              <a:t>N</a:t>
            </a:r>
            <a:r>
              <a:rPr lang="ru-RU" altLang="ru-RU" sz="1700" dirty="0"/>
              <a:t>.</a:t>
            </a:r>
            <a:r>
              <a:rPr lang="en-US" altLang="ru-RU" sz="1700" dirty="0"/>
              <a:t>Y</a:t>
            </a:r>
            <a:r>
              <a:rPr lang="ru-RU" altLang="ru-RU" sz="1700" dirty="0"/>
              <a:t>.: </a:t>
            </a:r>
            <a:r>
              <a:rPr lang="en-US" altLang="ru-RU" sz="1700" dirty="0"/>
              <a:t>Elsevier Science</a:t>
            </a:r>
            <a:r>
              <a:rPr lang="ru-RU" altLang="ru-RU" sz="1700" dirty="0"/>
              <a:t> (1990). </a:t>
            </a:r>
            <a:r>
              <a:rPr lang="en-US" altLang="ru-RU" sz="1700" dirty="0" smtClean="0">
                <a:hlinkClick r:id="rId2"/>
              </a:rPr>
              <a:t>https://www.cl.cam.ac.uk/teaching/2003/DBaseThy/oo-manifesto.pdf</a:t>
            </a:r>
            <a:r>
              <a:rPr lang="ru-RU" altLang="ru-RU" sz="1700" dirty="0" smtClean="0"/>
              <a:t> </a:t>
            </a:r>
            <a:endParaRPr lang="ru-RU" altLang="ru-RU" sz="17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dirty="0"/>
              <a:t>Имеется русский перевод: М. </a:t>
            </a:r>
            <a:r>
              <a:rPr lang="ru-RU" altLang="ru-RU" sz="1700" dirty="0" err="1"/>
              <a:t>Аткинсон</a:t>
            </a:r>
            <a:r>
              <a:rPr lang="ru-RU" altLang="ru-RU" sz="1700" dirty="0"/>
              <a:t> и др. “Манифест систем объектно-ориентированных баз данных”, </a:t>
            </a:r>
            <a:r>
              <a:rPr lang="ru-RU" altLang="ru-RU" sz="1700" i="1" dirty="0"/>
              <a:t>СУБД, </a:t>
            </a:r>
            <a:r>
              <a:rPr lang="ru-RU" altLang="ru-RU" sz="1700" dirty="0" err="1"/>
              <a:t>No</a:t>
            </a:r>
            <a:r>
              <a:rPr lang="ru-RU" altLang="ru-RU" sz="1700" dirty="0"/>
              <a:t>. 4, 1995, </a:t>
            </a:r>
            <a:r>
              <a:rPr lang="en-US" altLang="ru-RU" sz="1700" dirty="0">
                <a:hlinkClick r:id="rId3"/>
              </a:rPr>
              <a:t>http://citforum.ru/database/classics/oo_manifesto/</a:t>
            </a:r>
            <a:r>
              <a:rPr lang="ru-RU" altLang="ru-RU" sz="1700" dirty="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1900" dirty="0"/>
              <a:t>К этому времени уже существовало несколько реализаций объектно-ориентированных СУБД (ООСУБД), но каждая из них опиралась на некоторое расширение объектной модели какого-либо объектно-ориентированного языка программирования (</a:t>
            </a:r>
            <a:r>
              <a:rPr lang="en-US" altLang="ru-RU" sz="1900" dirty="0"/>
              <a:t>Smalltalk</a:t>
            </a:r>
            <a:r>
              <a:rPr lang="ru-RU" altLang="ru-RU" sz="1900" dirty="0"/>
              <a:t>, </a:t>
            </a:r>
            <a:r>
              <a:rPr lang="en-US" altLang="ru-RU" sz="1900" dirty="0"/>
              <a:t>Object Lisp</a:t>
            </a:r>
            <a:r>
              <a:rPr lang="ru-RU" altLang="ru-RU" sz="1900" dirty="0"/>
              <a:t>, </a:t>
            </a:r>
            <a:r>
              <a:rPr lang="en-US" altLang="ru-RU" sz="1900" dirty="0"/>
              <a:t>C</a:t>
            </a:r>
            <a:r>
              <a:rPr lang="ru-RU" altLang="ru-RU" sz="1900" dirty="0"/>
              <a:t>++),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dirty="0"/>
              <a:t>отсутствовали какие-либо общие подходы.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5235-803D-4758-85DB-C0B5C98A2BE2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D8794-EDA0-4CC0-A04D-D980AD1CA9DC}" type="slidenum">
              <a:rPr lang="ru-RU" altLang="en-US"/>
              <a:pPr/>
              <a:t>54</a:t>
            </a:fld>
            <a:endParaRPr lang="ru-RU" alt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Современные модели данных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 dirty="0"/>
              <a:t>В </a:t>
            </a:r>
            <a:r>
              <a:rPr lang="ru-RU" altLang="ru-RU" sz="1800" i="1" dirty="0"/>
              <a:t>Первом манифесте</a:t>
            </a:r>
            <a:r>
              <a:rPr lang="ru-RU" altLang="ru-RU" sz="1800" dirty="0"/>
              <a:t> не предлагалась единая объектно-ориентированная модель данных, но выделялся набор требований к ООСУБД. 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Базовыми требованиями являлось: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 dirty="0"/>
              <a:t>преодоление несоответствия </a:t>
            </a:r>
            <a:r>
              <a:rPr lang="ru-RU" altLang="ru-RU" sz="1500" dirty="0" smtClean="0"/>
              <a:t>(</a:t>
            </a:r>
            <a:r>
              <a:rPr lang="en-US" altLang="ru-RU" sz="1500" i="1" dirty="0" smtClean="0"/>
              <a:t>impedance mismatch</a:t>
            </a:r>
            <a:r>
              <a:rPr lang="en-US" altLang="ru-RU" sz="1500" dirty="0" smtClean="0"/>
              <a:t>) </a:t>
            </a:r>
            <a:r>
              <a:rPr lang="ru-RU" altLang="ru-RU" sz="1500" dirty="0" smtClean="0"/>
              <a:t>между </a:t>
            </a:r>
            <a:r>
              <a:rPr lang="ru-RU" altLang="ru-RU" sz="1500" dirty="0"/>
              <a:t>типами данных, используемыми в языках программирования, и типами данных, поддерживаемыми в набравших к тому времени силу реляционных (вернее, </a:t>
            </a:r>
            <a:r>
              <a:rPr lang="en-US" altLang="ru-RU" sz="1500" dirty="0"/>
              <a:t>SQL</a:t>
            </a:r>
            <a:r>
              <a:rPr lang="ru-RU" altLang="ru-RU" sz="1500" dirty="0"/>
              <a:t>-ориентированных) СУБД,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500" dirty="0"/>
              <a:t>а также придание СУБД возможностей хранить в БД данные произвольно сложной структуры. 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Эти требования сопровождались утверждениями об ограниченности реляционной модели данных и языка </a:t>
            </a:r>
            <a:r>
              <a:rPr lang="en-US" altLang="ru-RU" sz="1800" dirty="0"/>
              <a:t>SQL</a:t>
            </a:r>
            <a:r>
              <a:rPr lang="ru-RU" altLang="ru-RU" sz="1800" dirty="0"/>
              <a:t> и потребности использовать более развитые модели данных. 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Под влиянием </a:t>
            </a:r>
            <a:r>
              <a:rPr lang="ru-RU" altLang="ru-RU" sz="1800" i="1" dirty="0"/>
              <a:t>Первого манифеста</a:t>
            </a:r>
            <a:r>
              <a:rPr lang="ru-RU" altLang="ru-RU" sz="1800" dirty="0"/>
              <a:t> в 1991 г. возник консорциум </a:t>
            </a:r>
            <a:r>
              <a:rPr lang="en-US" altLang="ru-RU" sz="1800" dirty="0"/>
              <a:t>ODMG</a:t>
            </a:r>
            <a:r>
              <a:rPr lang="ru-RU" altLang="ru-RU" sz="1800" dirty="0"/>
              <a:t> (</a:t>
            </a:r>
            <a:r>
              <a:rPr lang="en-US" altLang="ru-RU" sz="1800" dirty="0"/>
              <a:t>Object Database Management Group</a:t>
            </a:r>
            <a:r>
              <a:rPr lang="ru-RU" altLang="ru-RU" sz="1800" dirty="0"/>
              <a:t>), задачей которого была разработка стандарта объектно-ориентированной модели данных. 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В течение более чем десятилетнего существования </a:t>
            </a:r>
            <a:r>
              <a:rPr lang="en-US" altLang="ru-RU" sz="1800" dirty="0"/>
              <a:t>ODMG</a:t>
            </a:r>
            <a:r>
              <a:rPr lang="ru-RU" altLang="ru-RU" sz="1800" dirty="0"/>
              <a:t> опубликовала три базовых версии стандарта, последняя из которых называется </a:t>
            </a:r>
            <a:r>
              <a:rPr lang="en-US" altLang="ru-RU" sz="1800" dirty="0"/>
              <a:t>ODMG</a:t>
            </a:r>
            <a:r>
              <a:rPr lang="ru-RU" altLang="ru-RU" sz="1800" dirty="0"/>
              <a:t> 3.0. </a:t>
            </a:r>
            <a:r>
              <a:rPr lang="en-US" altLang="ru-RU" sz="1800" dirty="0" smtClean="0">
                <a:hlinkClick r:id="rId2"/>
              </a:rPr>
              <a:t>https://cs.ulb.ac.be/public/_media/teaching/odmg.pdf</a:t>
            </a:r>
            <a:r>
              <a:rPr lang="ru-RU" altLang="ru-RU" sz="1800" dirty="0" smtClean="0"/>
              <a:t> </a:t>
            </a:r>
            <a:endParaRPr lang="ru-RU" altLang="ru-RU" sz="1800" dirty="0"/>
          </a:p>
          <a:p>
            <a:pPr>
              <a:lnSpc>
                <a:spcPct val="80000"/>
              </a:lnSpc>
            </a:pPr>
            <a:r>
              <a:rPr lang="ru-RU" altLang="ru-RU" sz="1800" dirty="0"/>
              <a:t>На этот документ мы и будем опираться в дальнейшем изложении.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DC19-93DE-4FF8-9D23-1D96F1C29BAC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4B8A8-81AE-4A40-873A-ABBCBA844D85}" type="slidenum">
              <a:rPr lang="ru-RU" altLang="en-US"/>
              <a:pPr/>
              <a:t>55</a:t>
            </a:fld>
            <a:endParaRPr lang="ru-RU" alt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Современные модели данных (3)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 dirty="0"/>
              <a:t>В ответ на публикацию </a:t>
            </a:r>
            <a:r>
              <a:rPr lang="ru-RU" altLang="ru-RU" sz="1800" i="1" dirty="0"/>
              <a:t>Первого манифеста</a:t>
            </a:r>
            <a:r>
              <a:rPr lang="ru-RU" altLang="ru-RU" sz="1800" dirty="0"/>
              <a:t> группа исследователей, близких к индустрии баз данных, в 1990 г. опубликовала документ «Манифест систем баз данных третьего поколения» (</a:t>
            </a:r>
            <a:r>
              <a:rPr lang="ru-RU" altLang="ru-RU" sz="1800" i="1" dirty="0"/>
              <a:t>Второй манифест</a:t>
            </a:r>
            <a:r>
              <a:rPr lang="ru-RU" altLang="ru-RU" sz="1800" dirty="0"/>
              <a:t>),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 dirty="0"/>
              <a:t>который во многом направлен на защиту инвестиций крупных компаний-производителей программного обеспечения </a:t>
            </a:r>
            <a:r>
              <a:rPr lang="en-US" altLang="ru-RU" sz="1600" dirty="0"/>
              <a:t>SQL</a:t>
            </a:r>
            <a:r>
              <a:rPr lang="ru-RU" altLang="ru-RU" sz="1600" dirty="0"/>
              <a:t>-ориентированных СУБД.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ru-RU" sz="1600" dirty="0"/>
              <a:t>M. </a:t>
            </a:r>
            <a:r>
              <a:rPr lang="en-US" altLang="ru-RU" sz="1600" dirty="0" err="1"/>
              <a:t>Stonebraker</a:t>
            </a:r>
            <a:r>
              <a:rPr lang="en-US" altLang="ru-RU" sz="1600" dirty="0"/>
              <a:t>, L. Rowe, B. Lindsay, J. Gray, M.  Carey, M. Brodie, Ph. Bernstein, D. Beech. “Third-Generation Data Base System Manifesto”. Proc. IFIP WG 2.6 Conf. on Object-Oriented Databases, July 1990, </a:t>
            </a:r>
            <a:r>
              <a:rPr lang="en-US" altLang="ru-RU" sz="1600" i="1" dirty="0"/>
              <a:t>ACM SIGMOD Record 19, </a:t>
            </a:r>
            <a:r>
              <a:rPr lang="en-US" altLang="ru-RU" sz="1600" dirty="0"/>
              <a:t>No. 3 (September 1990). </a:t>
            </a:r>
            <a:r>
              <a:rPr lang="en-US" altLang="ru-RU" sz="1600" dirty="0" smtClean="0">
                <a:hlinkClick r:id="rId2"/>
              </a:rPr>
              <a:t>https://www.cl.cam.ac.uk/teaching/2003/DBaseThy/or-manifesto.pdf</a:t>
            </a:r>
            <a:r>
              <a:rPr lang="en-US" altLang="ru-RU" sz="1600" dirty="0" smtClean="0"/>
              <a:t> </a:t>
            </a:r>
            <a:endParaRPr lang="ru-RU" altLang="ru-RU" sz="16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 dirty="0"/>
              <a:t>Имеется русский перевод: </a:t>
            </a:r>
            <a:r>
              <a:rPr lang="ru-RU" altLang="ru-RU" sz="1600" dirty="0" err="1"/>
              <a:t>Стоунбрейкер</a:t>
            </a:r>
            <a:r>
              <a:rPr lang="ru-RU" altLang="ru-RU" sz="1600" dirty="0"/>
              <a:t> М. и др. “Системы баз данных третьего поколения: Манифест”, </a:t>
            </a:r>
            <a:r>
              <a:rPr lang="ru-RU" altLang="ru-RU" sz="1600" i="1" dirty="0"/>
              <a:t>СУБД, </a:t>
            </a:r>
            <a:r>
              <a:rPr lang="ru-RU" altLang="ru-RU" sz="1600" dirty="0" err="1"/>
              <a:t>No</a:t>
            </a:r>
            <a:r>
              <a:rPr lang="ru-RU" altLang="ru-RU" sz="1600" dirty="0"/>
              <a:t>. 2, 1996, </a:t>
            </a:r>
            <a:r>
              <a:rPr lang="en-US" altLang="ru-RU" sz="1600" dirty="0">
                <a:hlinkClick r:id="rId3"/>
              </a:rPr>
              <a:t>http://citforum.ru/database/classics/manifest/</a:t>
            </a:r>
            <a:r>
              <a:rPr lang="ru-RU" altLang="ru-RU" sz="1600" dirty="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Соглашаясь с авторами </a:t>
            </a:r>
            <a:r>
              <a:rPr lang="ru-RU" altLang="ru-RU" sz="1800" i="1" dirty="0"/>
              <a:t>Первого манифеста</a:t>
            </a:r>
            <a:r>
              <a:rPr lang="ru-RU" altLang="ru-RU" sz="1800" dirty="0"/>
              <a:t> относительно потребности обеспечения развитой системы типов данных в СУБД, авторы </a:t>
            </a:r>
            <a:r>
              <a:rPr lang="ru-RU" altLang="ru-RU" sz="1800" i="1" dirty="0"/>
              <a:t>Второго манифеста</a:t>
            </a:r>
            <a:r>
              <a:rPr lang="ru-RU" altLang="ru-RU" sz="1800" dirty="0"/>
              <a:t> утверждали, что можно добиться аналогичных результатов,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 dirty="0"/>
              <a:t>не производя революцию в области технологии баз данных,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 dirty="0"/>
              <a:t>а эволюционно развивая технологию </a:t>
            </a:r>
            <a:r>
              <a:rPr lang="en-US" altLang="ru-RU" sz="1600" dirty="0"/>
              <a:t>SQL</a:t>
            </a:r>
            <a:r>
              <a:rPr lang="ru-RU" altLang="ru-RU" sz="1600" dirty="0"/>
              <a:t>-ориентированных СУБД.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9928-3472-4BC8-96C0-371068D04006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D28-01C2-4099-90E1-AAA37E2A248C}" type="slidenum">
              <a:rPr lang="ru-RU" altLang="en-US"/>
              <a:pPr/>
              <a:t>56</a:t>
            </a:fld>
            <a:endParaRPr lang="ru-RU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Современные модели данных (4)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dirty="0"/>
              <a:t>За публикацией </a:t>
            </a:r>
            <a:r>
              <a:rPr lang="ru-RU" altLang="ru-RU" sz="2400" i="1" dirty="0"/>
              <a:t>Второго манифеста</a:t>
            </a:r>
            <a:r>
              <a:rPr lang="ru-RU" altLang="ru-RU" sz="2400" dirty="0"/>
              <a:t> </a:t>
            </a:r>
            <a:r>
              <a:rPr lang="ru-RU" altLang="ru-RU" sz="2100" dirty="0"/>
              <a:t>последовало появление </a:t>
            </a:r>
            <a:r>
              <a:rPr lang="ru-RU" altLang="ru-RU" sz="2100" i="1" dirty="0"/>
              <a:t>объектно-реляционных </a:t>
            </a:r>
            <a:r>
              <a:rPr lang="ru-RU" altLang="ru-RU" sz="2100" dirty="0"/>
              <a:t>продуктов ведущих компаний-поставщиков </a:t>
            </a:r>
            <a:r>
              <a:rPr lang="en-US" altLang="ru-RU" sz="2100" dirty="0"/>
              <a:t>SQL</a:t>
            </a:r>
            <a:r>
              <a:rPr lang="ru-RU" altLang="ru-RU" sz="2100" dirty="0"/>
              <a:t>-ориентированных СУБД (</a:t>
            </a:r>
            <a:r>
              <a:rPr lang="en-US" altLang="ru-RU" sz="2100" dirty="0"/>
              <a:t>Informix Universal Server</a:t>
            </a:r>
            <a:r>
              <a:rPr lang="ru-RU" altLang="ru-RU" sz="2100" dirty="0"/>
              <a:t>, </a:t>
            </a:r>
            <a:r>
              <a:rPr lang="en-US" altLang="ru-RU" sz="2100" dirty="0"/>
              <a:t>Oracle</a:t>
            </a:r>
            <a:r>
              <a:rPr lang="ru-RU" altLang="ru-RU" sz="2100" dirty="0"/>
              <a:t>8, </a:t>
            </a:r>
            <a:r>
              <a:rPr lang="en-US" altLang="ru-RU" sz="2100" dirty="0"/>
              <a:t>IBM DB</a:t>
            </a:r>
            <a:r>
              <a:rPr lang="ru-RU" altLang="ru-RU" sz="2100" dirty="0"/>
              <a:t>2 </a:t>
            </a:r>
            <a:r>
              <a:rPr lang="en-US" altLang="ru-RU" sz="2100" dirty="0"/>
              <a:t>Universal Database</a:t>
            </a:r>
            <a:r>
              <a:rPr lang="ru-RU" altLang="ru-RU" sz="2100" dirty="0"/>
              <a:t>). 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В 1999 г. был принят стандарт языка </a:t>
            </a:r>
            <a:r>
              <a:rPr lang="en-US" altLang="ru-RU" sz="2100" dirty="0"/>
              <a:t>SQL</a:t>
            </a:r>
            <a:r>
              <a:rPr lang="ru-RU" altLang="ru-RU" sz="2100" dirty="0"/>
              <a:t> (</a:t>
            </a:r>
            <a:r>
              <a:rPr lang="en-US" altLang="ru-RU" sz="2100" dirty="0"/>
              <a:t>SQL</a:t>
            </a:r>
            <a:r>
              <a:rPr lang="ru-RU" altLang="ru-RU" sz="2100" dirty="0"/>
              <a:t>:1999), в котором был зафиксирован ряд новых черт языка, придающих ему черты полноценной модели данных. 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В </a:t>
            </a:r>
            <a:r>
              <a:rPr lang="ru-RU" altLang="ru-RU" sz="2100" dirty="0" smtClean="0"/>
              <a:t>стандарте </a:t>
            </a:r>
            <a:r>
              <a:rPr lang="en-US" altLang="ru-RU" sz="2100" dirty="0"/>
              <a:t>SQL</a:t>
            </a:r>
            <a:r>
              <a:rPr lang="ru-RU" altLang="ru-RU" sz="2100" dirty="0"/>
              <a:t>:2003 эта модель уточнена и расширена. 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О</a:t>
            </a:r>
            <a:r>
              <a:rPr lang="ru-RU" altLang="ru-RU" sz="2100" dirty="0" smtClean="0"/>
              <a:t>становимся </a:t>
            </a:r>
            <a:r>
              <a:rPr lang="ru-RU" altLang="ru-RU" sz="2100" dirty="0"/>
              <a:t>лишь на некоторых особенностях модели данных </a:t>
            </a:r>
            <a:r>
              <a:rPr lang="en-US" altLang="ru-RU" sz="2100" dirty="0"/>
              <a:t>SQL</a:t>
            </a:r>
            <a:r>
              <a:rPr lang="ru-RU" altLang="ru-RU" sz="2100" dirty="0"/>
              <a:t>, отличающих ее от реляционной модели данных</a:t>
            </a:r>
            <a:r>
              <a:rPr lang="ru-RU" altLang="ru-RU" sz="21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ru-RU" altLang="ru-RU" sz="2100" dirty="0" smtClean="0"/>
              <a:t>Подробности в весеннем спецкурсе «Модель данных </a:t>
            </a:r>
            <a:r>
              <a:rPr lang="en-US" altLang="ru-RU" sz="2100" dirty="0" smtClean="0"/>
              <a:t>SQL</a:t>
            </a:r>
            <a:r>
              <a:rPr lang="ru-RU" altLang="ru-RU" sz="2100" dirty="0" smtClean="0"/>
              <a:t>» </a:t>
            </a:r>
            <a:r>
              <a:rPr lang="en-US" altLang="ru-RU" sz="2100" dirty="0" smtClean="0"/>
              <a:t>/ </a:t>
            </a:r>
            <a:r>
              <a:rPr lang="ru-RU" altLang="ru-RU" sz="2100" dirty="0" smtClean="0"/>
              <a:t>«Доп. </a:t>
            </a:r>
            <a:r>
              <a:rPr lang="ru-RU" altLang="ru-RU" sz="2100" dirty="0"/>
              <a:t>г</a:t>
            </a:r>
            <a:r>
              <a:rPr lang="ru-RU" altLang="ru-RU" sz="2100" dirty="0" smtClean="0"/>
              <a:t>лавы баз данных».</a:t>
            </a:r>
            <a:endParaRPr lang="ru-RU" altLang="ru-RU" sz="21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6F78-6E8C-4BF1-9381-5B556B2FF0B9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ED06-BC69-4174-AADE-C54A0122DCD3}" type="slidenum">
              <a:rPr lang="ru-RU" altLang="en-US"/>
              <a:pPr/>
              <a:t>57</a:t>
            </a:fld>
            <a:endParaRPr lang="ru-RU" alt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Современные модели данных (5)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 dirty="0"/>
              <a:t>Итак, в начале 1990-х гг. были провозглашены два манифеста, каждый из которых претендовал на роль программы будущего развития технологии баз данных.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В первом манифесте реляционная модель данных отвергалась полностью,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а во втором заменялась еще незрелой к тому времени моделью данных </a:t>
            </a:r>
            <a:r>
              <a:rPr lang="en-US" altLang="ru-RU" sz="2000" dirty="0"/>
              <a:t>SQL</a:t>
            </a:r>
            <a:r>
              <a:rPr lang="ru-RU" altLang="ru-RU" sz="2000" dirty="0"/>
              <a:t>, которая уже тогда была далека от реляционной модели. </a:t>
            </a:r>
          </a:p>
          <a:p>
            <a:pPr>
              <a:lnSpc>
                <a:spcPct val="80000"/>
              </a:lnSpc>
            </a:pPr>
            <a:r>
              <a:rPr lang="ru-RU" altLang="ru-RU" sz="2100" dirty="0"/>
              <a:t>На защиту реляционной модели данных в ее первозданном виде встали Кристофер </a:t>
            </a:r>
            <a:r>
              <a:rPr lang="ru-RU" altLang="ru-RU" sz="2100" dirty="0" err="1"/>
              <a:t>Дейт</a:t>
            </a:r>
            <a:r>
              <a:rPr lang="ru-RU" altLang="ru-RU" sz="2100" dirty="0"/>
              <a:t> и Хью </a:t>
            </a:r>
            <a:r>
              <a:rPr lang="ru-RU" altLang="ru-RU" sz="2100" dirty="0" err="1"/>
              <a:t>Дарвен</a:t>
            </a:r>
            <a:r>
              <a:rPr lang="ru-RU" altLang="ru-RU" sz="2100" dirty="0"/>
              <a:t>, опубликовавшие в 1995 г. статью, под названием «Третий манифест»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ru-RU" sz="2000" dirty="0"/>
              <a:t>Hugh </a:t>
            </a:r>
            <a:r>
              <a:rPr lang="en-US" altLang="ru-RU" sz="2000" dirty="0" err="1"/>
              <a:t>Darwen</a:t>
            </a:r>
            <a:r>
              <a:rPr lang="en-US" altLang="ru-RU" sz="2000" dirty="0"/>
              <a:t> and C. J. Date: </a:t>
            </a:r>
            <a:r>
              <a:rPr lang="en-US" altLang="ru-RU" sz="2000" i="1" dirty="0"/>
              <a:t>The Third Manifesto. ACM SIGMOD Record 24, </a:t>
            </a:r>
            <a:r>
              <a:rPr lang="en-US" altLang="ru-RU" sz="2000" dirty="0"/>
              <a:t>No. 1 (March 1995). </a:t>
            </a:r>
            <a:r>
              <a:rPr lang="en-US" altLang="ru-RU" sz="2000" dirty="0" smtClean="0">
                <a:hlinkClick r:id="rId2"/>
              </a:rPr>
              <a:t>http://acm.org/sigmod/record/issues/9503/manifesto.ps</a:t>
            </a:r>
            <a:r>
              <a:rPr lang="ru-RU" altLang="ru-RU" sz="2000" dirty="0" smtClean="0"/>
              <a:t> </a:t>
            </a:r>
            <a:endParaRPr lang="ru-RU" altLang="ru-RU" sz="20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Имеется русский перевод: Х. Дарвин, К. </a:t>
            </a:r>
            <a:r>
              <a:rPr lang="ru-RU" altLang="ru-RU" sz="2000" dirty="0" err="1"/>
              <a:t>Дейт</a:t>
            </a:r>
            <a:r>
              <a:rPr lang="ru-RU" altLang="ru-RU" sz="2000" dirty="0"/>
              <a:t>. “Третий манифест”, </a:t>
            </a:r>
            <a:r>
              <a:rPr lang="ru-RU" altLang="ru-RU" sz="2000" i="1" dirty="0"/>
              <a:t>СУБД, </a:t>
            </a:r>
            <a:r>
              <a:rPr lang="ru-RU" altLang="ru-RU" sz="2000" dirty="0" err="1"/>
              <a:t>No</a:t>
            </a:r>
            <a:r>
              <a:rPr lang="ru-RU" altLang="ru-RU" sz="2000" dirty="0"/>
              <a:t>. 1, 1996, </a:t>
            </a:r>
            <a:r>
              <a:rPr lang="en-US" altLang="ru-RU" sz="2000" dirty="0">
                <a:hlinkClick r:id="rId3"/>
              </a:rPr>
              <a:t>http://citforum.ru/database/classics/third_manifesto/</a:t>
            </a:r>
            <a:r>
              <a:rPr lang="ru-RU" altLang="ru-RU" dirty="0"/>
              <a:t>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D4AC-B111-4F88-9722-485808D3E890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A3CA4-4CE7-4958-9741-000D3E6F077A}" type="slidenum">
              <a:rPr lang="ru-RU" altLang="en-US"/>
              <a:pPr/>
              <a:t>58</a:t>
            </a:fld>
            <a:endParaRPr lang="ru-RU" alt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Современные модели данных (6)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 i="1"/>
              <a:t>Третий манифест</a:t>
            </a:r>
            <a:r>
              <a:rPr lang="ru-RU" altLang="ru-RU" sz="2000"/>
              <a:t> являлся одновременно наиболее консервативным и наиболее радикальным.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Консервативность </a:t>
            </a:r>
            <a:r>
              <a:rPr lang="ru-RU" altLang="ru-RU" sz="2000" i="1"/>
              <a:t>Третьего манифеста </a:t>
            </a:r>
            <a:r>
              <a:rPr lang="ru-RU" altLang="ru-RU" sz="2000"/>
              <a:t>заключается в том, что его авторы всеми силами утверждают необходимость и достаточность использования в системах базах данных следующего поколения классической реляционной модели данных.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Радикальность состоит в том, что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авторы полностью отрицают подходы, предлагаемые в первых двух манифестах, расценивая их как необоснованные, плохо проработанные, избыточные и даже вредные (за исключением одной общей идеи о потребности обеспечения развитой системы типов);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фактически, авторы полностью отбрасывают технологию, созданную индустрией баз данных за последние 25 лет, и предлагают вернуться к истокам реляционной модели данных, т.е. начальным статьям Э. Кодда.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3D7F-4409-4BEA-BC7A-14E33A10A18E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6EF5-40F4-44BA-8C87-BC9372FF7216}" type="slidenum">
              <a:rPr lang="ru-RU" altLang="en-US"/>
              <a:pPr/>
              <a:t>59</a:t>
            </a:fld>
            <a:endParaRPr lang="ru-RU" alt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Современные модели данных (7)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 dirty="0"/>
              <a:t>Позже </a:t>
            </a:r>
            <a:r>
              <a:rPr lang="ru-RU" altLang="ru-RU" sz="1600" dirty="0" err="1"/>
              <a:t>Дейт</a:t>
            </a:r>
            <a:r>
              <a:rPr lang="ru-RU" altLang="ru-RU" sz="1600" dirty="0"/>
              <a:t> и </a:t>
            </a:r>
            <a:r>
              <a:rPr lang="ru-RU" altLang="ru-RU" sz="1600" dirty="0" err="1"/>
              <a:t>Дарвен</a:t>
            </a:r>
            <a:r>
              <a:rPr lang="ru-RU" altLang="ru-RU" sz="1600" dirty="0"/>
              <a:t> написали книгу, первое издание которой вышло в 1998 г. под названием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400" dirty="0"/>
              <a:t>«</a:t>
            </a:r>
            <a:r>
              <a:rPr lang="en-US" altLang="ru-RU" sz="1400" dirty="0"/>
              <a:t>Foundation for Object</a:t>
            </a:r>
            <a:r>
              <a:rPr lang="ru-RU" altLang="ru-RU" sz="1400" dirty="0"/>
              <a:t>/</a:t>
            </a:r>
            <a:r>
              <a:rPr lang="en-US" altLang="ru-RU" sz="1400" dirty="0"/>
              <a:t>Relational Databases</a:t>
            </a:r>
            <a:r>
              <a:rPr lang="ru-RU" altLang="ru-RU" sz="1400" dirty="0"/>
              <a:t>: </a:t>
            </a:r>
            <a:r>
              <a:rPr lang="en-US" altLang="ru-RU" sz="1400" dirty="0"/>
              <a:t>The Third Manifesto</a:t>
            </a:r>
            <a:r>
              <a:rPr lang="ru-RU" altLang="ru-RU" sz="1400" dirty="0"/>
              <a:t>»,</a:t>
            </a:r>
            <a:r>
              <a:rPr lang="ru-RU" altLang="ru-RU" sz="1100" dirty="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1600" dirty="0"/>
              <a:t>второе – в 2000 г. под названием</a:t>
            </a:r>
            <a:r>
              <a:rPr lang="ru-RU" altLang="ru-RU" sz="1300" dirty="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400" dirty="0"/>
              <a:t>«</a:t>
            </a:r>
            <a:r>
              <a:rPr lang="en-US" altLang="ru-RU" sz="1400" dirty="0"/>
              <a:t>Foundation for Future Database Systems</a:t>
            </a:r>
            <a:r>
              <a:rPr lang="ru-RU" altLang="ru-RU" sz="1400" dirty="0"/>
              <a:t>: </a:t>
            </a:r>
            <a:r>
              <a:rPr lang="en-US" altLang="ru-RU" sz="1400" dirty="0"/>
              <a:t>The Third Manifesto</a:t>
            </a:r>
            <a:r>
              <a:rPr lang="ru-RU" altLang="ru-RU" sz="1400" dirty="0"/>
              <a:t>» (имеется перевод второго издания на русский язык) </a:t>
            </a:r>
          </a:p>
          <a:p>
            <a:pPr>
              <a:lnSpc>
                <a:spcPct val="80000"/>
              </a:lnSpc>
            </a:pPr>
            <a:r>
              <a:rPr lang="ru-RU" altLang="ru-RU" sz="1600" dirty="0"/>
              <a:t>и третье – под названием</a:t>
            </a:r>
            <a:r>
              <a:rPr lang="ru-RU" altLang="ru-RU" sz="1300" dirty="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400" dirty="0"/>
              <a:t>«</a:t>
            </a:r>
            <a:r>
              <a:rPr lang="ru-RU" altLang="ru-RU" sz="1400" dirty="0" err="1"/>
              <a:t>Databases</a:t>
            </a:r>
            <a:r>
              <a:rPr lang="ru-RU" altLang="ru-RU" sz="1400" dirty="0"/>
              <a:t>, </a:t>
            </a:r>
            <a:r>
              <a:rPr lang="ru-RU" altLang="ru-RU" sz="1400" dirty="0" err="1"/>
              <a:t>Types</a:t>
            </a:r>
            <a:r>
              <a:rPr lang="ru-RU" altLang="ru-RU" sz="1400" dirty="0"/>
              <a:t> </a:t>
            </a:r>
            <a:r>
              <a:rPr lang="ru-RU" altLang="ru-RU" sz="1400" dirty="0" err="1"/>
              <a:t>and</a:t>
            </a:r>
            <a:r>
              <a:rPr lang="ru-RU" altLang="ru-RU" sz="1400" dirty="0"/>
              <a:t> </a:t>
            </a:r>
            <a:r>
              <a:rPr lang="ru-RU" altLang="ru-RU" sz="1400" dirty="0" err="1"/>
              <a:t>the</a:t>
            </a:r>
            <a:r>
              <a:rPr lang="ru-RU" altLang="ru-RU" sz="1400" dirty="0"/>
              <a:t> </a:t>
            </a:r>
            <a:r>
              <a:rPr lang="ru-RU" altLang="ru-RU" sz="1400" dirty="0" err="1"/>
              <a:t>Relational</a:t>
            </a:r>
            <a:r>
              <a:rPr lang="ru-RU" altLang="ru-RU" sz="1400" dirty="0"/>
              <a:t> </a:t>
            </a:r>
            <a:r>
              <a:rPr lang="ru-RU" altLang="ru-RU" sz="1400" dirty="0" err="1"/>
              <a:t>Model</a:t>
            </a:r>
            <a:r>
              <a:rPr lang="ru-RU" altLang="ru-RU" sz="1400" dirty="0"/>
              <a:t>: </a:t>
            </a:r>
            <a:r>
              <a:rPr lang="en-US" altLang="ru-RU" sz="1400" dirty="0"/>
              <a:t>The Third Manifesto</a:t>
            </a:r>
            <a:r>
              <a:rPr lang="ru-RU" altLang="ru-RU" sz="1400" dirty="0"/>
              <a:t>» в 2006 г. </a:t>
            </a:r>
            <a:endParaRPr lang="ru-RU" altLang="ru-RU" sz="1400" dirty="0" smtClean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ru-RU" sz="1400" dirty="0" smtClean="0">
                <a:hlinkClick r:id="rId2"/>
              </a:rPr>
              <a:t>https://www.dcs.warwick.ac.uk/~hugh/TTM/DTATRM.pdf</a:t>
            </a:r>
            <a:r>
              <a:rPr lang="ru-RU" altLang="ru-RU" sz="1400" dirty="0" smtClean="0"/>
              <a:t> </a:t>
            </a:r>
            <a:endParaRPr lang="ru-RU" altLang="ru-RU" sz="1400" dirty="0"/>
          </a:p>
          <a:p>
            <a:pPr>
              <a:lnSpc>
                <a:spcPct val="80000"/>
              </a:lnSpc>
            </a:pPr>
            <a:r>
              <a:rPr lang="ru-RU" altLang="ru-RU" sz="1600" dirty="0"/>
              <a:t>В этих книгах очень подробно излагается подход авторов к построению СУБД на основе, как они утверждают, истинных идей Эдгара Кодда, изложенных им в своих первых статьях про реляционную модель данных.</a:t>
            </a:r>
          </a:p>
          <a:p>
            <a:pPr>
              <a:lnSpc>
                <a:spcPct val="80000"/>
              </a:lnSpc>
            </a:pPr>
            <a:r>
              <a:rPr lang="ru-RU" altLang="ru-RU" sz="1600" dirty="0"/>
              <a:t>Некоторые более поздние идеи Кодда относительно той же реляционной модели авторами отвергаются. </a:t>
            </a:r>
          </a:p>
          <a:p>
            <a:pPr>
              <a:lnSpc>
                <a:spcPct val="80000"/>
              </a:lnSpc>
            </a:pPr>
            <a:r>
              <a:rPr lang="ru-RU" altLang="ru-RU" sz="1600" dirty="0"/>
              <a:t>В любом случае, Кодд и </a:t>
            </a:r>
            <a:r>
              <a:rPr lang="ru-RU" altLang="ru-RU" sz="1600" dirty="0" err="1"/>
              <a:t>Дарвен</a:t>
            </a:r>
            <a:r>
              <a:rPr lang="ru-RU" altLang="ru-RU" sz="1600" dirty="0"/>
              <a:t> предлагают некоторый современный вариант реляционной модели данных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400" dirty="0"/>
              <a:t>далее для определенности мы будем называть ее истинной реляционной моделью, </a:t>
            </a:r>
          </a:p>
          <a:p>
            <a:pPr>
              <a:lnSpc>
                <a:spcPct val="80000"/>
              </a:lnSpc>
            </a:pPr>
            <a:r>
              <a:rPr lang="ru-RU" altLang="ru-RU" sz="1600" dirty="0"/>
              <a:t>который, безусловно, заслуживает внимания и изучения. </a:t>
            </a:r>
          </a:p>
          <a:p>
            <a:pPr>
              <a:lnSpc>
                <a:spcPct val="80000"/>
              </a:lnSpc>
            </a:pPr>
            <a:r>
              <a:rPr lang="ru-RU" altLang="ru-RU" sz="1600" dirty="0"/>
              <a:t>В этом курсе мы ограничимся только кратким очерком основных черт этой модели.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415B-6BAE-4981-B6EA-3CCE0C69EB5B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007F-2BB4-4107-B837-F63C21DA70A0}" type="slidenum">
              <a:rPr lang="ru-RU" altLang="en-US"/>
              <a:pPr/>
              <a:t>6</a:t>
            </a:fld>
            <a:endParaRPr lang="ru-RU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Модель данных (2)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/>
              <a:t>В структурной части модели данных фиксируются основные логические структуры данных, которые могут применяться на уровне пользователя при организации БД, соответствующих данной модели.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Например, в модели данных </a:t>
            </a:r>
            <a:r>
              <a:rPr lang="en-US" altLang="ru-RU" sz="1600"/>
              <a:t>SQL</a:t>
            </a:r>
            <a:r>
              <a:rPr lang="ru-RU" altLang="ru-RU" sz="1600"/>
              <a:t> основным видом структур базы данных являются таблицы,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а в объектной модели данных – объекты ранее определенных типов.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Манипуляционная часть модели данных содержит спецификацию одного или нескольких языков, предназначенных для написания запросов к БД.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Эти языки могут быть абстрактными, не обладающими точно проработанным синтаксисом – </a:t>
            </a:r>
            <a:endParaRPr lang="ru-RU" altLang="ru-RU" sz="1100"/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400"/>
              <a:t>это свойственно языками реляционной алгебры и реляционного исчисления, используемым в реляционной модели данных,</a:t>
            </a:r>
            <a:r>
              <a:rPr lang="ru-RU" altLang="ru-RU" sz="10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или законченными производственными языками,</a:t>
            </a:r>
            <a:endParaRPr lang="ru-RU" altLang="ru-RU" sz="1100"/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400"/>
              <a:t>как в случае модели данных </a:t>
            </a:r>
            <a:r>
              <a:rPr lang="en-US" altLang="ru-RU" sz="1400"/>
              <a:t>SQL</a:t>
            </a:r>
            <a:r>
              <a:rPr lang="ru-RU" altLang="ru-RU" sz="1400"/>
              <a:t>.</a:t>
            </a:r>
            <a:r>
              <a:rPr lang="ru-RU" altLang="ru-RU" sz="10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Основное назначение манипуляционной части модели данных – обеспечить эталонный «модельный» язык БД, уровень выразительности которого должен поддерживаться в реализациях СУБД, соответствующих данной модели.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3054-6654-4F88-B4F8-DA26699CA28A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B407-8BFA-4DC3-BF71-7C71104C3839}" type="slidenum">
              <a:rPr lang="ru-RU" altLang="en-US"/>
              <a:pPr/>
              <a:t>60</a:t>
            </a:fld>
            <a:endParaRPr lang="ru-RU" alt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(8)</a:t>
            </a:r>
            <a:br>
              <a:rPr lang="ru-RU" altLang="ru-RU" sz="3800"/>
            </a:br>
            <a:r>
              <a:rPr lang="ru-RU" altLang="ru-RU" sz="3200"/>
              <a:t>Объектно-ориентированная модель данных (1)</a:t>
            </a:r>
            <a:r>
              <a:rPr lang="ru-RU" altLang="ru-RU" sz="3800"/>
              <a:t> 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Если не обращать внимания на особенности объектно-ориентированной терминологии, то объектно-ориентированная модель данных отличается от других двух моделей, описываемых в этом разделе, прежде всего, в одном принципиальном аспекте.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 модели данных </a:t>
            </a:r>
            <a:r>
              <a:rPr lang="en-US" altLang="ru-RU" sz="2200"/>
              <a:t>SQL</a:t>
            </a:r>
            <a:r>
              <a:rPr lang="ru-RU" altLang="ru-RU" sz="2200"/>
              <a:t> и истинной реляционной модели данных база данных представляет собой набор именованных контейнеров данных одного родового типа: таблиц или отношений соответственно.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 объектно-ориентированной модели данных база данных – это набор объектов (контейнеров данных) произвольного типа.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00A4-ECB7-4847-BC1D-5208C6EC0A25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9781-AE26-478C-BBF5-2CF473BCFF6D}" type="slidenum">
              <a:rPr lang="ru-RU" altLang="en-US"/>
              <a:pPr/>
              <a:t>61</a:t>
            </a:fld>
            <a:endParaRPr lang="ru-RU" alt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(9)</a:t>
            </a:r>
            <a:br>
              <a:rPr lang="ru-RU" altLang="ru-RU" sz="3800"/>
            </a:br>
            <a:r>
              <a:rPr lang="ru-RU" altLang="ru-RU" sz="3200"/>
              <a:t>ОО-модель данных (2). </a:t>
            </a:r>
            <a:r>
              <a:rPr lang="ru-RU" altLang="ru-RU" sz="2200"/>
              <a:t>Типы и структуры данных (1)</a:t>
            </a:r>
            <a:r>
              <a:rPr lang="ru-RU" altLang="ru-RU" sz="3800"/>
              <a:t>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В объектной модели данных вводятся две разновидности типов: </a:t>
            </a:r>
            <a:r>
              <a:rPr lang="ru-RU" altLang="ru-RU" sz="2600" i="1"/>
              <a:t>литеральные </a:t>
            </a:r>
            <a:r>
              <a:rPr lang="ru-RU" altLang="ru-RU" sz="2600"/>
              <a:t>и </a:t>
            </a:r>
            <a:r>
              <a:rPr lang="ru-RU" altLang="ru-RU" sz="2600" i="1"/>
              <a:t>объектные </a:t>
            </a:r>
            <a:r>
              <a:rPr lang="ru-RU" altLang="ru-RU" sz="2600"/>
              <a:t>типы. </a:t>
            </a:r>
          </a:p>
          <a:p>
            <a:r>
              <a:rPr lang="ru-RU" altLang="ru-RU" sz="2600"/>
              <a:t>Литеральные типы данных – это обычные типы данных, принятые в традиционных языках программирования. </a:t>
            </a:r>
          </a:p>
          <a:p>
            <a:r>
              <a:rPr lang="ru-RU" altLang="ru-RU" sz="2600"/>
              <a:t>Они подразделяются на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базовые скалярные числовые типы,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символьные и булевские типы (</a:t>
            </a:r>
            <a:r>
              <a:rPr lang="ru-RU" altLang="ru-RU" sz="2200" i="1"/>
              <a:t>атомарные литералы</a:t>
            </a:r>
            <a:r>
              <a:rPr lang="ru-RU" altLang="ru-RU" sz="2200"/>
              <a:t>),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конструируемые типы записей (</a:t>
            </a:r>
            <a:r>
              <a:rPr lang="ru-RU" altLang="ru-RU" sz="2200" i="1"/>
              <a:t>структур</a:t>
            </a:r>
            <a:r>
              <a:rPr lang="ru-RU" altLang="ru-RU" sz="2200"/>
              <a:t>) и </a:t>
            </a:r>
            <a:r>
              <a:rPr lang="ru-RU" altLang="ru-RU" sz="2200" i="1"/>
              <a:t>коллекций.</a:t>
            </a:r>
            <a:r>
              <a:rPr lang="ru-RU" altLang="ru-RU" sz="2200"/>
              <a:t>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1E8C-CD59-4EC7-B478-CA6C0F89D15C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BDF9-120B-4B79-9911-5AC5894B1AF3}" type="slidenum">
              <a:rPr lang="ru-RU" altLang="en-US"/>
              <a:pPr/>
              <a:t>62</a:t>
            </a:fld>
            <a:endParaRPr lang="ru-RU" alt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(10)</a:t>
            </a:r>
            <a:br>
              <a:rPr lang="ru-RU" altLang="ru-RU" sz="3800"/>
            </a:br>
            <a:r>
              <a:rPr lang="ru-RU" altLang="ru-RU" sz="3200"/>
              <a:t>ОО-модель данных (3). </a:t>
            </a:r>
            <a:r>
              <a:rPr lang="ru-RU" altLang="ru-RU" sz="2200"/>
              <a:t>Типы и структуры данных (2)</a:t>
            </a:r>
            <a:r>
              <a:rPr lang="ru-RU" altLang="ru-RU" sz="3800"/>
              <a:t> 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Литеральный тип записи – это традиционный определяемый пользователем структурный тип, подобный структурному типу языка </a:t>
            </a:r>
            <a:r>
              <a:rPr lang="en-US" altLang="ru-RU" sz="2000"/>
              <a:t>C</a:t>
            </a:r>
            <a:r>
              <a:rPr lang="ru-RU" altLang="ru-RU" sz="2000"/>
              <a:t> или типу записи языка </a:t>
            </a:r>
            <a:r>
              <a:rPr lang="en-US" altLang="ru-RU" sz="2000"/>
              <a:t>Pascal</a:t>
            </a:r>
            <a:r>
              <a:rPr lang="ru-RU" altLang="ru-RU" sz="2000"/>
              <a:t>.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Отличие состоит лишь в том, что в объектной модели атрибут типа записи может определяться не только на литеральном, а на объектном типе,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т.е. значение литерального типа записи может в качестве компонентов включать объекты.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Это звучит странно, но здесь все странности проистекают из особенностей объектно-ориентированной терминологии.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У любого существующего объекта имеется одно и только одно местоположение, характеризующееся его идентификатором (</a:t>
            </a:r>
            <a:r>
              <a:rPr lang="en-US" altLang="ru-RU" sz="1800"/>
              <a:t>OID</a:t>
            </a:r>
            <a:r>
              <a:rPr lang="ru-RU" altLang="ru-RU" sz="1800"/>
              <a:t>).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Когда в модели говорится, что некоторое структурное значение в качестве компонента имеет некоторый объект, то, конечно, имеется в виду </a:t>
            </a:r>
            <a:r>
              <a:rPr lang="en-US" altLang="ru-RU" sz="1800"/>
              <a:t>OID</a:t>
            </a:r>
            <a:r>
              <a:rPr lang="ru-RU" altLang="ru-RU" sz="1800"/>
              <a:t> этого объекта, являющийся всего лишь аналогом указательного значения в традиционных языках программирования</a:t>
            </a:r>
            <a:r>
              <a:rPr lang="ru-RU" altLang="ru-RU" sz="1700"/>
              <a:t>.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D45C-7C13-4B3B-8CF1-852CC6582608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3E9E-7F08-410B-949B-592DA271F431}" type="slidenum">
              <a:rPr lang="ru-RU" altLang="en-US"/>
              <a:pPr/>
              <a:t>63</a:t>
            </a:fld>
            <a:endParaRPr lang="ru-RU" alt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(11)</a:t>
            </a:r>
            <a:br>
              <a:rPr lang="ru-RU" altLang="ru-RU" sz="3800"/>
            </a:br>
            <a:r>
              <a:rPr lang="ru-RU" altLang="ru-RU" sz="3200"/>
              <a:t>ОО-модель данных (4). </a:t>
            </a:r>
            <a:r>
              <a:rPr lang="ru-RU" altLang="ru-RU" sz="2200"/>
              <a:t>Типы и структуры данных (3)</a:t>
            </a:r>
            <a:r>
              <a:rPr lang="ru-RU" altLang="ru-RU" sz="3800"/>
              <a:t>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Имеются четыре вида типов коллекций: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типы множеств,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мультимножеств (неупорядоченные наборы элементов, возможно, содержащие дубликаты),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списков (упорядоченные наборы элементов, возможно, содержащие дубликаты)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и словарей (множества пар &lt;ключ, значение&gt;, причем все ключи в этих парах должны быть различными). </a:t>
            </a:r>
          </a:p>
          <a:p>
            <a:r>
              <a:rPr lang="ru-RU" altLang="ru-RU" sz="2600"/>
              <a:t>Типом элемента любой коллекции может являться любой скалярный или объектный тип, кроме того же типа коллекции.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232C-E3CF-45F2-AC46-A968B36CBE5E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DD338-5322-491F-B456-B5388E01CE71}" type="slidenum">
              <a:rPr lang="ru-RU" altLang="en-US"/>
              <a:pPr/>
              <a:t>64</a:t>
            </a:fld>
            <a:endParaRPr lang="ru-RU" alt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(12)</a:t>
            </a:r>
            <a:br>
              <a:rPr lang="ru-RU" altLang="ru-RU" sz="3800"/>
            </a:br>
            <a:r>
              <a:rPr lang="ru-RU" altLang="ru-RU" sz="3200"/>
              <a:t>ОО-модель данных (5). </a:t>
            </a:r>
            <a:r>
              <a:rPr lang="ru-RU" altLang="ru-RU" sz="2200"/>
              <a:t>Типы и структуры данных (4)</a:t>
            </a:r>
            <a:r>
              <a:rPr lang="ru-RU" altLang="ru-RU" sz="3800"/>
              <a:t>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Объектные типы в объектной модели данных по смыслу ближе всего к понятию </a:t>
            </a:r>
            <a:r>
              <a:rPr lang="ru-RU" altLang="ru-RU" sz="1900" i="1"/>
              <a:t>класса </a:t>
            </a:r>
            <a:r>
              <a:rPr lang="ru-RU" altLang="ru-RU" sz="1900"/>
              <a:t>в объектно-ориентированных языках программирования.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У каждого объектного типа имеется операция создания и инициализации нового объекта этого типа.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Эта операция возвращает значение </a:t>
            </a:r>
            <a:r>
              <a:rPr lang="en-US" altLang="ru-RU" sz="1700"/>
              <a:t>OID</a:t>
            </a:r>
            <a:r>
              <a:rPr lang="ru-RU" altLang="ru-RU" sz="1700"/>
              <a:t> нового объекта, который можно хранить в любом месте, где допускается хранение объектов данного типа, и использовать для обращения к </a:t>
            </a:r>
            <a:r>
              <a:rPr lang="ru-RU" altLang="ru-RU" sz="1700" i="1"/>
              <a:t>операциям </a:t>
            </a:r>
            <a:r>
              <a:rPr lang="ru-RU" altLang="ru-RU" sz="1700"/>
              <a:t>объекта, определенным в его объектном типе.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Имеются два вида объектных типов.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Первый из них называется атомарным объектным типом.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Нестрого говоря, при определении атомарного объектного типа указывается его внутренняя структура (набор свойств – атрибутов и связей) и набор операций, которые можно применять к объектам этого типа.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Для определения атомарного объектного типа можно использовать механизм наследования, расширяя набор свойств и/или переопределяя существующие и добавляя новые операции.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BED2-C1A4-4333-98E4-256459468812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500B-6ED9-44D8-B8E9-3D041E9B7174}" type="slidenum">
              <a:rPr lang="ru-RU" altLang="en-US"/>
              <a:pPr/>
              <a:t>65</a:t>
            </a:fld>
            <a:endParaRPr lang="ru-RU" alt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(13)</a:t>
            </a:r>
            <a:br>
              <a:rPr lang="ru-RU" altLang="ru-RU" sz="3800"/>
            </a:br>
            <a:r>
              <a:rPr lang="ru-RU" altLang="ru-RU" sz="3200"/>
              <a:t>ОО-модель данных (6). </a:t>
            </a:r>
            <a:r>
              <a:rPr lang="ru-RU" altLang="ru-RU" sz="2200"/>
              <a:t>Типы и структуры данных (5)</a:t>
            </a:r>
            <a:r>
              <a:rPr lang="ru-RU" altLang="ru-RU" sz="3800"/>
              <a:t> 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i="1"/>
              <a:t>Атрибутами </a:t>
            </a:r>
            <a:r>
              <a:rPr lang="ru-RU" altLang="ru-RU" sz="2000"/>
              <a:t>называются свойства объекта, значение которых можно получить по </a:t>
            </a:r>
            <a:r>
              <a:rPr lang="en-US" altLang="ru-RU" sz="2000"/>
              <a:t>OID </a:t>
            </a:r>
            <a:r>
              <a:rPr lang="ru-RU" altLang="ru-RU" sz="2000"/>
              <a:t>объекта.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Значениями атрибутов могут быть и литералы, и объекты (т.е. </a:t>
            </a:r>
            <a:r>
              <a:rPr lang="en-US" altLang="ru-RU" sz="1800"/>
              <a:t>OID</a:t>
            </a:r>
            <a:r>
              <a:rPr lang="ru-RU" altLang="ru-RU" sz="1800"/>
              <a:t>), но только тогда, когда не требуется обратная ссылка.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i="1"/>
              <a:t>Связи </a:t>
            </a:r>
            <a:r>
              <a:rPr lang="ru-RU" altLang="ru-RU" sz="2000"/>
              <a:t>– это инверсные свойства.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этом случае значением свойства может быть только объект.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Связи определяются между атомарными объектными типами.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объектной модели </a:t>
            </a:r>
            <a:r>
              <a:rPr lang="en-US" altLang="ru-RU" sz="2000"/>
              <a:t>ODMG</a:t>
            </a:r>
            <a:r>
              <a:rPr lang="ru-RU" altLang="ru-RU" sz="2000"/>
              <a:t> поддерживаются только бинарные связи, т.е. связи между двумя типами.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Связи могут быть разновидностей «один-к-одному», «один-ко-многим» и «многие-ко-многим» в зависимости от того, сколько экземпляров соответствующего объектного типа может участвовать в связи.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4908-CACB-4EDD-BE2E-763E81B08D16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2857-14DC-445A-ABA7-224D97C59372}" type="slidenum">
              <a:rPr lang="ru-RU" altLang="en-US"/>
              <a:pPr/>
              <a:t>66</a:t>
            </a:fld>
            <a:endParaRPr lang="ru-RU" alt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(14)</a:t>
            </a:r>
            <a:br>
              <a:rPr lang="ru-RU" altLang="ru-RU" sz="3800"/>
            </a:br>
            <a:r>
              <a:rPr lang="ru-RU" altLang="ru-RU" sz="3200"/>
              <a:t>ОО-модель данных (7). </a:t>
            </a:r>
            <a:r>
              <a:rPr lang="ru-RU" altLang="ru-RU" sz="2200"/>
              <a:t>Типы и структуры данных (6)</a:t>
            </a:r>
            <a:r>
              <a:rPr lang="ru-RU" altLang="ru-RU" sz="3800"/>
              <a:t> 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Связи явно определяются путем указания </a:t>
            </a:r>
            <a:r>
              <a:rPr lang="ru-RU" altLang="ru-RU" sz="1600" i="1"/>
              <a:t>путей обхода</a:t>
            </a:r>
            <a:r>
              <a:rPr lang="ru-RU" altLang="ru-RU" sz="1600"/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Пути обхода указываются парами, по одному пути для каждого направления обхода связи.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Например, в базе данных </a:t>
            </a:r>
            <a:r>
              <a:rPr lang="ru-RU" altLang="ru-RU" sz="1600" b="1"/>
              <a:t>СЛУЖАЩИЕ-ОТДЕЛЫ </a:t>
            </a:r>
            <a:r>
              <a:rPr lang="ru-RU" altLang="ru-RU" sz="1600"/>
              <a:t>служащий работает (</a:t>
            </a:r>
            <a:r>
              <a:rPr lang="en-US" altLang="ru-RU" sz="1600" b="1"/>
              <a:t>works</a:t>
            </a:r>
            <a:r>
              <a:rPr lang="ru-RU" altLang="ru-RU" sz="1600"/>
              <a:t>) в одном отделе, а отдел состоит (</a:t>
            </a:r>
            <a:r>
              <a:rPr lang="en-US" altLang="ru-RU" sz="1600" b="1"/>
              <a:t>consists of</a:t>
            </a:r>
            <a:r>
              <a:rPr lang="ru-RU" altLang="ru-RU" sz="1600"/>
              <a:t>) множества служащих.</a:t>
            </a:r>
            <a:r>
              <a:rPr lang="ru-RU" altLang="ru-RU" sz="1500"/>
              <a:t>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ru-RU" altLang="ru-RU" sz="1300"/>
              <a:t>Тогда путь обхода </a:t>
            </a:r>
            <a:r>
              <a:rPr lang="en-US" altLang="ru-RU" sz="1300" b="1"/>
              <a:t>consists</a:t>
            </a:r>
            <a:r>
              <a:rPr lang="ru-RU" altLang="ru-RU" sz="1300" b="1"/>
              <a:t>_</a:t>
            </a:r>
            <a:r>
              <a:rPr lang="en-US" altLang="ru-RU" sz="1300" b="1"/>
              <a:t>of</a:t>
            </a:r>
            <a:r>
              <a:rPr lang="en-US" altLang="ru-RU" sz="1300"/>
              <a:t> </a:t>
            </a:r>
            <a:r>
              <a:rPr lang="ru-RU" altLang="ru-RU" sz="1300"/>
              <a:t>должен быть определен в объектном типе </a:t>
            </a:r>
            <a:r>
              <a:rPr lang="ru-RU" altLang="ru-RU" sz="1300" b="1"/>
              <a:t>ОТДЕЛ</a:t>
            </a:r>
            <a:r>
              <a:rPr lang="ru-RU" altLang="ru-RU" sz="1300"/>
              <a:t>, а путь обхода </a:t>
            </a:r>
            <a:r>
              <a:rPr lang="en-US" altLang="ru-RU" sz="1300" b="1"/>
              <a:t>works</a:t>
            </a:r>
            <a:r>
              <a:rPr lang="en-US" altLang="ru-RU" sz="1300"/>
              <a:t> </a:t>
            </a:r>
            <a:r>
              <a:rPr lang="ru-RU" altLang="ru-RU" sz="1300"/>
              <a:t>– в типе </a:t>
            </a:r>
            <a:r>
              <a:rPr lang="ru-RU" altLang="ru-RU" sz="1300" b="1"/>
              <a:t>СЛУЖАЩИЙ</a:t>
            </a:r>
            <a:r>
              <a:rPr lang="ru-RU" altLang="ru-RU" sz="130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Тот факт, что пути обхода относятся к одной связи, указывается в разделе </a:t>
            </a:r>
            <a:r>
              <a:rPr lang="en-US" altLang="ru-RU" sz="1600" b="1"/>
              <a:t>inverse</a:t>
            </a:r>
            <a:r>
              <a:rPr lang="en-US" altLang="ru-RU" sz="1600"/>
              <a:t> </a:t>
            </a:r>
            <a:r>
              <a:rPr lang="ru-RU" altLang="ru-RU" sz="1600"/>
              <a:t>обоих объявлений пути обхода.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Это связь «один-ко-многим».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ru-RU" altLang="ru-RU" sz="1300"/>
              <a:t>Путь обхода </a:t>
            </a:r>
            <a:r>
              <a:rPr lang="en-US" altLang="ru-RU" sz="1300" b="1"/>
              <a:t>consists</a:t>
            </a:r>
            <a:r>
              <a:rPr lang="ru-RU" altLang="ru-RU" sz="1300" b="1"/>
              <a:t>_</a:t>
            </a:r>
            <a:r>
              <a:rPr lang="en-US" altLang="ru-RU" sz="1300" b="1"/>
              <a:t>of</a:t>
            </a:r>
            <a:r>
              <a:rPr lang="en-US" altLang="ru-RU" sz="1300"/>
              <a:t> </a:t>
            </a:r>
            <a:r>
              <a:rPr lang="ru-RU" altLang="ru-RU" sz="1300"/>
              <a:t>ассоциирует объект типа </a:t>
            </a:r>
            <a:r>
              <a:rPr lang="ru-RU" altLang="ru-RU" sz="1300" b="1"/>
              <a:t>ОТДЕЛ</a:t>
            </a:r>
            <a:r>
              <a:rPr lang="ru-RU" altLang="ru-RU" sz="1300"/>
              <a:t> с литеральным множеством объектов типа </a:t>
            </a:r>
            <a:r>
              <a:rPr lang="ru-RU" altLang="ru-RU" sz="1300" b="1"/>
              <a:t>СЛУЖАЩИЙ</a:t>
            </a:r>
            <a:r>
              <a:rPr lang="ru-RU" altLang="ru-RU" sz="1300"/>
              <a:t>,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ru-RU" altLang="ru-RU" sz="1300"/>
              <a:t>а путь обхода </a:t>
            </a:r>
            <a:r>
              <a:rPr lang="en-US" altLang="ru-RU" sz="1300"/>
              <a:t>works </a:t>
            </a:r>
            <a:r>
              <a:rPr lang="ru-RU" altLang="ru-RU" sz="1300"/>
              <a:t>ассоциирует объект типа </a:t>
            </a:r>
            <a:r>
              <a:rPr lang="ru-RU" altLang="ru-RU" sz="1300" b="1"/>
              <a:t>СЛУЖАЩИЙ</a:t>
            </a:r>
            <a:r>
              <a:rPr lang="ru-RU" altLang="ru-RU" sz="1300"/>
              <a:t> с объектом типа </a:t>
            </a:r>
            <a:r>
              <a:rPr lang="ru-RU" altLang="ru-RU" sz="1300" b="1"/>
              <a:t>ОТДЕЛ</a:t>
            </a:r>
            <a:r>
              <a:rPr lang="ru-RU" altLang="ru-RU" sz="1300"/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Пути обхода, ведущие к коллекциям объектов, могут быть упорядоченными или неупорядоченными в зависимости от вида коллекции, указанного в объявлении пути обхода.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F1B3-E44F-49CD-B1B4-9DAA17878194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45C1-1E48-44BF-B1EB-D390756E4815}" type="slidenum">
              <a:rPr lang="ru-RU" altLang="en-US"/>
              <a:pPr/>
              <a:t>67</a:t>
            </a:fld>
            <a:endParaRPr lang="ru-RU" alt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(15)</a:t>
            </a:r>
            <a:br>
              <a:rPr lang="ru-RU" altLang="ru-RU" sz="3800"/>
            </a:br>
            <a:r>
              <a:rPr lang="ru-RU" altLang="ru-RU" sz="3200"/>
              <a:t>ОО-модель данных (8). </a:t>
            </a:r>
            <a:r>
              <a:rPr lang="ru-RU" altLang="ru-RU" sz="2200"/>
              <a:t>Типы и структуры данных (7)</a:t>
            </a:r>
            <a:r>
              <a:rPr lang="ru-RU" altLang="ru-RU" sz="3800"/>
              <a:t> 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Хотя связь является модельным понятием, другие понятия модели наталкивают на мысль, что единственным способом реализации связей является хранение в объекте </a:t>
            </a:r>
            <a:r>
              <a:rPr lang="en-US" altLang="ru-RU" sz="2200"/>
              <a:t>OID</a:t>
            </a:r>
            <a:r>
              <a:rPr lang="ru-RU" altLang="ru-RU" sz="2200"/>
              <a:t> или коллекции </a:t>
            </a:r>
            <a:r>
              <a:rPr lang="en-US" altLang="ru-RU" sz="2200"/>
              <a:t>OID</a:t>
            </a:r>
            <a:r>
              <a:rPr lang="ru-RU" altLang="ru-RU" sz="2200"/>
              <a:t> связанных объектов в зависимости от вида связи.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Это можно сделать и с использованием должным образом типизированных атрибутов.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Однако явное определение связи обеспечивает системе дополнительную информацию, которая используется в объектной модели как ограничение целостности.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59D6-8662-4585-B9B2-C07ECDCE26BE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A612-991C-452C-8555-C715D8D0653F}" type="slidenum">
              <a:rPr lang="ru-RU" altLang="en-US"/>
              <a:pPr/>
              <a:t>68</a:t>
            </a:fld>
            <a:endParaRPr lang="ru-RU" alt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(16)</a:t>
            </a:r>
            <a:br>
              <a:rPr lang="ru-RU" altLang="ru-RU" sz="3800"/>
            </a:br>
            <a:r>
              <a:rPr lang="ru-RU" altLang="ru-RU" sz="3200"/>
              <a:t>ОО-модель данных (9). </a:t>
            </a:r>
            <a:r>
              <a:rPr lang="ru-RU" altLang="ru-RU" sz="2200"/>
              <a:t>Типы и структуры данных (8)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Второй вид – это объектные типы коллекций.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Как и в случае использования литеральных типов коллекций, можно определять объектные типы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множеств,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мультимножеств,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списков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и словарей.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Типом элемента объектного типа коллекции может быть любой литеральный или объектный тип, кроме самого того типа коллекции.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У объектных типов коллекций имеется предопределенные наборы операций.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отличие от литеральных типов коллекций, которые, как и все литеральные типы являются множествами значений, объектные типы коллекций обладают операцией создания объекта, обладающего, как и все объекты, собственным </a:t>
            </a:r>
            <a:r>
              <a:rPr lang="en-US" altLang="ru-RU" sz="2000"/>
              <a:t>OID</a:t>
            </a:r>
            <a:r>
              <a:rPr lang="ru-RU" altLang="ru-RU" sz="2000"/>
              <a:t>.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8D58-F2C3-49A1-AC16-875748D941C3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F2B-B0F1-48D6-99BF-CA39F39D03D1}" type="slidenum">
              <a:rPr lang="ru-RU" altLang="en-US"/>
              <a:pPr/>
              <a:t>69</a:t>
            </a:fld>
            <a:endParaRPr lang="ru-RU" alt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(17)</a:t>
            </a:r>
            <a:br>
              <a:rPr lang="ru-RU" altLang="ru-RU" sz="3800"/>
            </a:br>
            <a:r>
              <a:rPr lang="ru-RU" altLang="ru-RU" sz="3200"/>
              <a:t>ОО-модель данных (10). </a:t>
            </a:r>
            <a:r>
              <a:rPr lang="ru-RU" altLang="ru-RU" sz="2200"/>
              <a:t>Типы и структуры данных (9)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Интересен и важен один специальный случай неявного использования объектов типа множества.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При определении атомарного объектного типа можно в качестве одного из дополнительных свойств этого типа указать, что для него должен быть создан объект типа множества, элементами которого являются объекты данного атомарного типа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 i="1"/>
              <a:t>экстент</a:t>
            </a:r>
            <a:r>
              <a:rPr lang="ru-RU" altLang="ru-RU" sz="1800"/>
              <a:t> объектного структурного типа.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Поскольку такой объект создается неявно, его </a:t>
            </a:r>
            <a:r>
              <a:rPr lang="en-US" altLang="ru-RU" sz="2000"/>
              <a:t>OID</a:t>
            </a:r>
            <a:r>
              <a:rPr lang="ru-RU" altLang="ru-RU" sz="2000"/>
              <a:t> неизвестен, но зато у него имеется имя, явно задающееся в определении совпадающее с именем атомарного объектного типа.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Наличие этой возможности позволяет создавать объектные базы данных, состоящие из именованных контейнеров объектов однотипных типов, содержащих в действительности </a:t>
            </a:r>
            <a:r>
              <a:rPr lang="en-US" altLang="ru-RU" sz="2000"/>
              <a:t>OID</a:t>
            </a:r>
            <a:r>
              <a:rPr lang="ru-RU" altLang="ru-RU" sz="2000"/>
              <a:t> этих объектов.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C4A81-D188-49EB-AA66-C5DD3F15A3D4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8C93-C53C-47F5-8AF5-9869D8CAD85C}" type="slidenum">
              <a:rPr lang="ru-RU" altLang="en-US"/>
              <a:pPr/>
              <a:t>7</a:t>
            </a:fld>
            <a:endParaRPr lang="ru-RU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Модель данных (3)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В целостной части модели данных (которая явно выделяется не во всех известных моделях) специфицируются механизмы ограничений целостности, которые обязательно должны поддерживаться во всех реализациях СУБД, соответствующих данной модели.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Например, в целостной части реляционной модели данных категорически требуется поддержка ограничения первичного ключа в любой переменной отношения,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а аналогичное требование к таблицам в модели данных </a:t>
            </a:r>
            <a:r>
              <a:rPr lang="en-US" altLang="ru-RU" sz="1700"/>
              <a:t>SQL</a:t>
            </a:r>
            <a:r>
              <a:rPr lang="ru-RU" altLang="ru-RU" sz="1700"/>
              <a:t> отсутствует.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Применим понятие модели данных для обзора как подходов, предшествовавших появлению реляционных баз данных, так и для подходов, которые возникли позже.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Не будем касаться особенностей каких-либо конкретных систем;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это привело бы к изложению многих технических деталей, которые, хотя и интересны, находятся несколько в стороне от основной цели курса.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1FCE-57B5-42FD-AA75-3AD939CAF1F4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3F10-0908-4C1C-84D8-40FE91326A2C}" type="slidenum">
              <a:rPr lang="ru-RU" altLang="en-US"/>
              <a:pPr/>
              <a:t>70</a:t>
            </a:fld>
            <a:endParaRPr lang="ru-RU" alt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(18)</a:t>
            </a:r>
            <a:br>
              <a:rPr lang="ru-RU" altLang="ru-RU" sz="3800"/>
            </a:br>
            <a:r>
              <a:rPr lang="ru-RU" altLang="ru-RU" sz="3200"/>
              <a:t>ОО-модель данных (11). </a:t>
            </a:r>
            <a:r>
              <a:rPr lang="ru-RU" altLang="ru-RU" sz="2000"/>
              <a:t>Манипулирование данными (1)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 dirty="0"/>
              <a:t>В стандарте </a:t>
            </a:r>
            <a:r>
              <a:rPr lang="en-US" altLang="ru-RU" sz="1800" dirty="0"/>
              <a:t>ODMG</a:t>
            </a:r>
            <a:r>
              <a:rPr lang="ru-RU" altLang="ru-RU" sz="1800" dirty="0"/>
              <a:t> в качестве базового средства манипулирования объектными базами данных предлагается язык </a:t>
            </a:r>
            <a:r>
              <a:rPr lang="en-US" altLang="ru-RU" sz="1800" dirty="0"/>
              <a:t>OQL</a:t>
            </a:r>
            <a:r>
              <a:rPr lang="ru-RU" altLang="ru-RU" sz="1800" dirty="0"/>
              <a:t> (</a:t>
            </a:r>
            <a:r>
              <a:rPr lang="en-US" altLang="ru-RU" sz="1800" dirty="0"/>
              <a:t>Object Query Language</a:t>
            </a:r>
            <a:r>
              <a:rPr lang="ru-RU" altLang="ru-RU" sz="1800" dirty="0"/>
              <a:t>).</a:t>
            </a:r>
            <a:r>
              <a:rPr lang="ru-RU" altLang="ru-RU" sz="1600" dirty="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 dirty="0"/>
              <a:t>Небольшой, но достаточно сложный </a:t>
            </a:r>
            <a:r>
              <a:rPr lang="ru-RU" altLang="ru-RU" sz="1600" dirty="0" smtClean="0"/>
              <a:t>язык </a:t>
            </a:r>
            <a:r>
              <a:rPr lang="ru-RU" altLang="ru-RU" sz="1600" dirty="0"/>
              <a:t>запросов. 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Разработчики в целом характеризуют его следующим образом: </a:t>
            </a:r>
            <a:endParaRPr lang="en-US" altLang="ru-RU" sz="18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ru-RU" sz="1600" dirty="0"/>
              <a:t>OQL</a:t>
            </a:r>
            <a:r>
              <a:rPr lang="ru-RU" altLang="ru-RU" sz="1600" dirty="0"/>
              <a:t> опирается на объектную модель </a:t>
            </a:r>
            <a:r>
              <a:rPr lang="en-US" altLang="ru-RU" sz="1600" dirty="0"/>
              <a:t>ODMG</a:t>
            </a:r>
            <a:r>
              <a:rPr lang="ru-RU" altLang="ru-RU" sz="1600" dirty="0"/>
              <a:t> (имеется в виду, что в нем поддерживаются средства доступа ко всем возможным структурам данных, допускаемых в структурной части модели).</a:t>
            </a:r>
            <a:endParaRPr lang="en-US" altLang="ru-RU" sz="16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ru-RU" sz="1600" dirty="0"/>
              <a:t>OQL</a:t>
            </a:r>
            <a:r>
              <a:rPr lang="ru-RU" altLang="ru-RU" sz="1600" dirty="0"/>
              <a:t> очень близок к </a:t>
            </a:r>
            <a:r>
              <a:rPr lang="en-US" altLang="ru-RU" sz="1600" dirty="0"/>
              <a:t>SQL</a:t>
            </a:r>
            <a:r>
              <a:rPr lang="ru-RU" altLang="ru-RU" sz="1600" dirty="0"/>
              <a:t>/92.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 dirty="0"/>
              <a:t>Расширения относятся к объектно-ориентированным понятиям, таким как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400" dirty="0"/>
              <a:t>сложные объекты,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400" dirty="0"/>
              <a:t>объектные идентификаторы,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400" dirty="0"/>
              <a:t>путевые выражения,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400" dirty="0"/>
              <a:t>полиморфизм,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400" dirty="0"/>
              <a:t>вызов операций и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400" dirty="0"/>
              <a:t>отложенное связывание.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 dirty="0"/>
              <a:t>В </a:t>
            </a:r>
            <a:r>
              <a:rPr lang="en-US" altLang="ru-RU" sz="1600" dirty="0"/>
              <a:t>OQL</a:t>
            </a:r>
            <a:r>
              <a:rPr lang="ru-RU" altLang="ru-RU" sz="1600" dirty="0"/>
              <a:t> обеспечиваются высокоуровневые примитивы для работы с множествами объектов, но, кроме того, имеются настолько же эффективные примитивы для работы со структурами, списками и массивами.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66E8-12C1-4C17-8335-07270A61796A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0EF77-A5FD-4DF5-B472-550322010D00}" type="slidenum">
              <a:rPr lang="ru-RU" altLang="en-US"/>
              <a:pPr/>
              <a:t>71</a:t>
            </a:fld>
            <a:endParaRPr lang="ru-RU" alt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(19)</a:t>
            </a:r>
            <a:br>
              <a:rPr lang="ru-RU" altLang="ru-RU" sz="3800"/>
            </a:br>
            <a:r>
              <a:rPr lang="ru-RU" altLang="ru-RU" sz="3200"/>
              <a:t>ОО-модель данных (12). </a:t>
            </a:r>
            <a:r>
              <a:rPr lang="ru-RU" altLang="ru-RU" sz="2000"/>
              <a:t>Манипулирование данными (2)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ru-RU" sz="1700"/>
              <a:t>OQL</a:t>
            </a:r>
            <a:r>
              <a:rPr lang="ru-RU" altLang="ru-RU" sz="1700"/>
              <a:t> является функциональным языком, допускающим неограниченную композицию операций, если операнды не выходят на пределы системы типов.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500"/>
              <a:t>Это является следствием того факта, что результат любого запроса обладает типом, принадлежащим к модели типов </a:t>
            </a:r>
            <a:r>
              <a:rPr lang="en-US" altLang="ru-RU" sz="1500"/>
              <a:t>ODMG</a:t>
            </a:r>
            <a:r>
              <a:rPr lang="ru-RU" altLang="ru-RU" sz="1500"/>
              <a:t>, и поэтому к результату запроса может быть применен новый запрос.</a:t>
            </a:r>
            <a:endParaRPr lang="en-US" altLang="ru-RU" sz="15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ru-RU" sz="1700"/>
              <a:t>OQL</a:t>
            </a:r>
            <a:r>
              <a:rPr lang="ru-RU" altLang="ru-RU" sz="1700"/>
              <a:t> не является вычислительно полным языком. Он представляет собой простой язык запросов.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Операторы языка </a:t>
            </a:r>
            <a:r>
              <a:rPr lang="en-US" altLang="ru-RU" sz="1700"/>
              <a:t>OQL</a:t>
            </a:r>
            <a:r>
              <a:rPr lang="ru-RU" altLang="ru-RU" sz="1700"/>
              <a:t> могут вызываться из любого языка программирования, для которого в стандарте </a:t>
            </a:r>
            <a:r>
              <a:rPr lang="en-US" altLang="ru-RU" sz="1700"/>
              <a:t>ODMG</a:t>
            </a:r>
            <a:r>
              <a:rPr lang="ru-RU" altLang="ru-RU" sz="1700"/>
              <a:t> определены правила связывания.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500"/>
              <a:t>И, наоборот, в запросах </a:t>
            </a:r>
            <a:r>
              <a:rPr lang="en-US" altLang="ru-RU" sz="1500"/>
              <a:t>OQL</a:t>
            </a:r>
            <a:r>
              <a:rPr lang="ru-RU" altLang="ru-RU" sz="1500"/>
              <a:t> могут присутствовать вызовы операций, запрограммированных на этих языках.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В </a:t>
            </a:r>
            <a:r>
              <a:rPr lang="en-US" altLang="ru-RU" sz="1700"/>
              <a:t>OQL</a:t>
            </a:r>
            <a:r>
              <a:rPr lang="ru-RU" altLang="ru-RU" sz="1700"/>
              <a:t> не определяются явные операции обновления, а используются вызовы операций, определенных в объектах для целей обновления.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В </a:t>
            </a:r>
            <a:r>
              <a:rPr lang="en-US" altLang="ru-RU" sz="1700"/>
              <a:t>OQL</a:t>
            </a:r>
            <a:r>
              <a:rPr lang="ru-RU" altLang="ru-RU" sz="1700"/>
              <a:t> обеспечивается декларативный доступ к объектам. По этой причине </a:t>
            </a:r>
            <a:r>
              <a:rPr lang="en-US" altLang="ru-RU" sz="1700"/>
              <a:t>OQL</a:t>
            </a:r>
            <a:r>
              <a:rPr lang="ru-RU" altLang="ru-RU" sz="1700"/>
              <a:t>-запросы могут хорошо оптимизироваться.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Можно легко определить формальную семантику </a:t>
            </a:r>
            <a:r>
              <a:rPr lang="en-US" altLang="ru-RU" sz="1700"/>
              <a:t>OQL</a:t>
            </a:r>
            <a:r>
              <a:rPr lang="ru-RU" altLang="ru-RU" sz="1700"/>
              <a:t>. 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FEB1-1C4B-43F4-AFAB-ED78838BEE3C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77BBD-C709-428E-9ECE-E34463478FAD}" type="slidenum">
              <a:rPr lang="ru-RU" altLang="en-US"/>
              <a:pPr/>
              <a:t>72</a:t>
            </a:fld>
            <a:endParaRPr lang="ru-RU" alt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(20)</a:t>
            </a:r>
            <a:br>
              <a:rPr lang="ru-RU" altLang="ru-RU" sz="3800"/>
            </a:br>
            <a:r>
              <a:rPr lang="ru-RU" altLang="ru-RU" sz="3200"/>
              <a:t>ОО-модель данных (13). </a:t>
            </a:r>
            <a:r>
              <a:rPr lang="ru-RU" altLang="ru-RU" sz="2000"/>
              <a:t>Манипулирование данными (3)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500"/>
              <a:t>Получить номера руководителей отделов и тех служащих их отделов, зарплата которых превышает 20000 руб.</a:t>
            </a:r>
            <a:endParaRPr lang="en-US" altLang="ru-RU" sz="1500"/>
          </a:p>
          <a:p>
            <a:pPr>
              <a:lnSpc>
                <a:spcPct val="80000"/>
              </a:lnSpc>
            </a:pPr>
            <a:r>
              <a:rPr lang="en-US" altLang="ru-RU" sz="1500">
                <a:latin typeface="Courier New" panose="02070309020205020404" pitchFamily="49" charset="0"/>
              </a:rPr>
              <a:t>SELECT DISTINCT STRUCT ( </a:t>
            </a:r>
            <a:r>
              <a:rPr lang="ru-RU" altLang="ru-RU" sz="1500">
                <a:latin typeface="Courier New" panose="02070309020205020404" pitchFamily="49" charset="0"/>
              </a:rPr>
              <a:t>ОТД</a:t>
            </a:r>
            <a:r>
              <a:rPr lang="en-US" altLang="ru-RU" sz="1500">
                <a:latin typeface="Courier New" panose="02070309020205020404" pitchFamily="49" charset="0"/>
              </a:rPr>
              <a:t>_</a:t>
            </a:r>
            <a:r>
              <a:rPr lang="ru-RU" altLang="ru-RU" sz="1500">
                <a:latin typeface="Courier New" panose="02070309020205020404" pitchFamily="49" charset="0"/>
              </a:rPr>
              <a:t>РУК</a:t>
            </a:r>
            <a:r>
              <a:rPr lang="en-US" altLang="ru-RU" sz="1500">
                <a:latin typeface="Courier New" panose="02070309020205020404" pitchFamily="49" charset="0"/>
              </a:rPr>
              <a:t>: D.</a:t>
            </a:r>
            <a:r>
              <a:rPr lang="ru-RU" altLang="ru-RU" sz="1500">
                <a:latin typeface="Courier New" panose="02070309020205020404" pitchFamily="49" charset="0"/>
              </a:rPr>
              <a:t>ОТД</a:t>
            </a:r>
            <a:r>
              <a:rPr lang="en-US" altLang="ru-RU" sz="1500">
                <a:latin typeface="Courier New" panose="02070309020205020404" pitchFamily="49" charset="0"/>
              </a:rPr>
              <a:t>_</a:t>
            </a:r>
            <a:r>
              <a:rPr lang="ru-RU" altLang="ru-RU" sz="1500">
                <a:latin typeface="Courier New" panose="02070309020205020404" pitchFamily="49" charset="0"/>
              </a:rPr>
              <a:t>РУК</a:t>
            </a:r>
            <a:r>
              <a:rPr lang="en-US" altLang="ru-RU" sz="1500">
                <a:latin typeface="Courier New" panose="02070309020205020404" pitchFamily="49" charset="0"/>
              </a:rPr>
              <a:t>,</a:t>
            </a:r>
            <a:br>
              <a:rPr lang="en-US" altLang="ru-RU" sz="1500">
                <a:latin typeface="Courier New" panose="02070309020205020404" pitchFamily="49" charset="0"/>
              </a:rPr>
            </a:br>
            <a:r>
              <a:rPr lang="en-US" altLang="ru-RU" sz="1500">
                <a:latin typeface="Courier New" panose="02070309020205020404" pitchFamily="49" charset="0"/>
              </a:rPr>
              <a:t>		</a:t>
            </a:r>
            <a:r>
              <a:rPr lang="ru-RU" altLang="ru-RU" sz="1500">
                <a:latin typeface="Courier New" panose="02070309020205020404" pitchFamily="49" charset="0"/>
              </a:rPr>
              <a:t>	     СЛУ</a:t>
            </a:r>
            <a:r>
              <a:rPr lang="en-US" altLang="ru-RU" sz="1500">
                <a:latin typeface="Courier New" panose="02070309020205020404" pitchFamily="49" charset="0"/>
              </a:rPr>
              <a:t>:</a:t>
            </a:r>
            <a:r>
              <a:rPr lang="ru-RU" altLang="ru-RU" sz="1500">
                <a:latin typeface="Courier New" panose="02070309020205020404" pitchFamily="49" charset="0"/>
              </a:rPr>
              <a:t>   </a:t>
            </a:r>
            <a:r>
              <a:rPr lang="en-US" altLang="ru-RU" sz="1500">
                <a:latin typeface="Courier New" panose="02070309020205020404" pitchFamily="49" charset="0"/>
              </a:rPr>
              <a:t> ( SELECT E</a:t>
            </a:r>
            <a:br>
              <a:rPr lang="en-US" altLang="ru-RU" sz="1500">
                <a:latin typeface="Courier New" panose="02070309020205020404" pitchFamily="49" charset="0"/>
              </a:rPr>
            </a:br>
            <a:r>
              <a:rPr lang="en-US" altLang="ru-RU" sz="1500">
                <a:latin typeface="Courier New" panose="02070309020205020404" pitchFamily="49" charset="0"/>
              </a:rPr>
              <a:t>				</a:t>
            </a:r>
            <a:r>
              <a:rPr lang="ru-RU" altLang="ru-RU" sz="1500">
                <a:latin typeface="Courier New" panose="02070309020205020404" pitchFamily="49" charset="0"/>
              </a:rPr>
              <a:t>       </a:t>
            </a:r>
            <a:r>
              <a:rPr lang="en-US" altLang="ru-RU" sz="1500">
                <a:latin typeface="Courier New" panose="02070309020205020404" pitchFamily="49" charset="0"/>
              </a:rPr>
              <a:t>FROM D.CONSISTS_OF AS E</a:t>
            </a:r>
            <a:br>
              <a:rPr lang="en-US" altLang="ru-RU" sz="1500">
                <a:latin typeface="Courier New" panose="02070309020205020404" pitchFamily="49" charset="0"/>
              </a:rPr>
            </a:br>
            <a:r>
              <a:rPr lang="en-US" altLang="ru-RU" sz="1500">
                <a:latin typeface="Courier New" panose="02070309020205020404" pitchFamily="49" charset="0"/>
              </a:rPr>
              <a:t>				</a:t>
            </a:r>
            <a:r>
              <a:rPr lang="ru-RU" altLang="ru-RU" sz="1500">
                <a:latin typeface="Courier New" panose="02070309020205020404" pitchFamily="49" charset="0"/>
              </a:rPr>
              <a:t>       </a:t>
            </a:r>
            <a:r>
              <a:rPr lang="en-US" altLang="ru-RU" sz="1500">
                <a:latin typeface="Courier New" panose="02070309020205020404" pitchFamily="49" charset="0"/>
              </a:rPr>
              <a:t>WHERE E.</a:t>
            </a:r>
            <a:r>
              <a:rPr lang="ru-RU" altLang="ru-RU" sz="1500">
                <a:latin typeface="Courier New" panose="02070309020205020404" pitchFamily="49" charset="0"/>
              </a:rPr>
              <a:t>СЛУ</a:t>
            </a:r>
            <a:r>
              <a:rPr lang="en-US" altLang="ru-RU" sz="1500">
                <a:latin typeface="Courier New" panose="02070309020205020404" pitchFamily="49" charset="0"/>
              </a:rPr>
              <a:t>_</a:t>
            </a:r>
            <a:r>
              <a:rPr lang="ru-RU" altLang="ru-RU" sz="1500">
                <a:latin typeface="Courier New" panose="02070309020205020404" pitchFamily="49" charset="0"/>
              </a:rPr>
              <a:t>ЗАРП</a:t>
            </a:r>
            <a:r>
              <a:rPr lang="en-US" altLang="ru-RU" sz="1500">
                <a:latin typeface="Courier New" panose="02070309020205020404" pitchFamily="49" charset="0"/>
              </a:rPr>
              <a:t> &gt; 20000.00 ) )</a:t>
            </a:r>
            <a:br>
              <a:rPr lang="en-US" altLang="ru-RU" sz="1500">
                <a:latin typeface="Courier New" panose="02070309020205020404" pitchFamily="49" charset="0"/>
              </a:rPr>
            </a:br>
            <a:r>
              <a:rPr lang="en-US" altLang="ru-RU" sz="1500">
                <a:latin typeface="Courier New" panose="02070309020205020404" pitchFamily="49" charset="0"/>
              </a:rPr>
              <a:t>FROM </a:t>
            </a:r>
            <a:r>
              <a:rPr lang="ru-RU" altLang="ru-RU" sz="1500">
                <a:latin typeface="Courier New" panose="02070309020205020404" pitchFamily="49" charset="0"/>
              </a:rPr>
              <a:t>ОТДЕЛЫ</a:t>
            </a:r>
            <a:r>
              <a:rPr lang="en-US" altLang="ru-RU" sz="1500">
                <a:latin typeface="Courier New" panose="02070309020205020404" pitchFamily="49" charset="0"/>
              </a:rPr>
              <a:t> D</a:t>
            </a:r>
            <a:endParaRPr lang="ru-RU" altLang="ru-RU" sz="15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ru-RU" altLang="ru-RU" sz="1500"/>
              <a:t>Предполагается, что для атомарного объектного типа </a:t>
            </a:r>
            <a:r>
              <a:rPr lang="ru-RU" altLang="ru-RU" sz="1500" b="1"/>
              <a:t>ОТДЕЛ</a:t>
            </a:r>
            <a:r>
              <a:rPr lang="ru-RU" altLang="ru-RU" sz="1500"/>
              <a:t> определен экстент типа множества с именем </a:t>
            </a:r>
            <a:r>
              <a:rPr lang="ru-RU" altLang="ru-RU" sz="1500" b="1"/>
              <a:t>ОТДЕЛЫ</a:t>
            </a:r>
            <a:r>
              <a:rPr lang="ru-RU" altLang="ru-RU" sz="1500"/>
              <a:t>. </a:t>
            </a:r>
          </a:p>
          <a:p>
            <a:pPr>
              <a:lnSpc>
                <a:spcPct val="90000"/>
              </a:lnSpc>
            </a:pPr>
            <a:r>
              <a:rPr lang="ru-RU" altLang="ru-RU" sz="1500"/>
              <a:t>Перебираются все существующие объекты типа </a:t>
            </a:r>
            <a:r>
              <a:rPr lang="ru-RU" altLang="ru-RU" sz="1500" b="1"/>
              <a:t>ОТДЕЛ</a:t>
            </a:r>
            <a:r>
              <a:rPr lang="ru-RU" altLang="ru-RU" sz="1500"/>
              <a:t>, и для каждого такого объекта происходит переход по связи к литеральному множеству объектов типа </a:t>
            </a:r>
            <a:r>
              <a:rPr lang="ru-RU" altLang="ru-RU" sz="1500" b="1"/>
              <a:t>СЛУЖАЩИЙ</a:t>
            </a:r>
            <a:r>
              <a:rPr lang="ru-RU" altLang="ru-RU" sz="1500"/>
              <a:t>, соответствующих служащим, которые работают в данном отделе. </a:t>
            </a:r>
          </a:p>
          <a:p>
            <a:pPr>
              <a:lnSpc>
                <a:spcPct val="90000"/>
              </a:lnSpc>
            </a:pPr>
            <a:r>
              <a:rPr lang="ru-RU" altLang="ru-RU" sz="1500"/>
              <a:t>На основе этого множества формируется «усеченное» множество объектов типа </a:t>
            </a:r>
            <a:r>
              <a:rPr lang="ru-RU" altLang="ru-RU" sz="1500" b="1"/>
              <a:t>СЛУЖАЩИЙ</a:t>
            </a:r>
            <a:r>
              <a:rPr lang="ru-RU" altLang="ru-RU" sz="1500"/>
              <a:t>, в котором остаются только объекты-служащие с зарплатой, большей  20000.00. 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Результатом запроса является литеральное значение-множество, элементами которого являются значения-структуры с двумя литеральными значениями,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300"/>
              <a:t>первое из которых есть атомарное литеральное значение типа </a:t>
            </a:r>
            <a:r>
              <a:rPr lang="en-US" altLang="ru-RU" sz="1300"/>
              <a:t>INTEGER</a:t>
            </a:r>
            <a:r>
              <a:rPr lang="ru-RU" altLang="ru-RU" sz="1300"/>
              <a:t>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300"/>
              <a:t>а второе – литеральное значение-множество с элементами-объектами типа </a:t>
            </a:r>
            <a:r>
              <a:rPr lang="en-US" altLang="ru-RU" sz="1300"/>
              <a:t>EMP</a:t>
            </a:r>
            <a:r>
              <a:rPr lang="ru-RU" altLang="ru-RU" sz="1300"/>
              <a:t>.</a:t>
            </a:r>
          </a:p>
          <a:p>
            <a:pPr>
              <a:lnSpc>
                <a:spcPct val="90000"/>
              </a:lnSpc>
            </a:pPr>
            <a:r>
              <a:rPr lang="ru-RU" altLang="ru-RU" sz="1500"/>
              <a:t>Более точно, результат запроса имеет тип </a:t>
            </a:r>
            <a:r>
              <a:rPr lang="en-US" altLang="ru-RU" sz="1500" b="1"/>
              <a:t>set</a:t>
            </a:r>
            <a:r>
              <a:rPr lang="ru-RU" altLang="ru-RU" sz="1500" b="1"/>
              <a:t> &lt; </a:t>
            </a:r>
            <a:r>
              <a:rPr lang="en-US" altLang="ru-RU" sz="1500" b="1"/>
              <a:t>struct</a:t>
            </a:r>
            <a:r>
              <a:rPr lang="ru-RU" altLang="ru-RU" sz="1500" b="1"/>
              <a:t> { </a:t>
            </a:r>
            <a:r>
              <a:rPr lang="en-US" altLang="ru-RU" sz="1500" b="1"/>
              <a:t>integer </a:t>
            </a:r>
            <a:r>
              <a:rPr lang="ru-RU" altLang="ru-RU" sz="1500" b="1"/>
              <a:t>ОТД_РУК; </a:t>
            </a:r>
            <a:r>
              <a:rPr lang="en-US" altLang="ru-RU" sz="1500" b="1"/>
              <a:t>bag</a:t>
            </a:r>
            <a:r>
              <a:rPr lang="ru-RU" altLang="ru-RU" sz="1500" b="1"/>
              <a:t> &lt; СЛУЖАЩИЙ &gt; СЛУ } &gt;.</a:t>
            </a:r>
            <a:r>
              <a:rPr lang="ru-RU" altLang="ru-RU" sz="1500"/>
              <a:t> 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4E9C-6055-4EC8-B2E1-B65B5A15DA67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C5562-5B89-485D-8F57-817694ACD148}" type="slidenum">
              <a:rPr lang="ru-RU" altLang="en-US"/>
              <a:pPr/>
              <a:t>73</a:t>
            </a:fld>
            <a:endParaRPr lang="ru-RU" alt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(21)</a:t>
            </a:r>
            <a:br>
              <a:rPr lang="ru-RU" altLang="ru-RU" sz="3800"/>
            </a:br>
            <a:r>
              <a:rPr lang="ru-RU" altLang="ru-RU" sz="3200"/>
              <a:t>ОО-модель данных (14). </a:t>
            </a:r>
            <a:r>
              <a:rPr lang="ru-RU" altLang="ru-RU" sz="2000"/>
              <a:t>Манипулирование данными (4)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совокупности результатом допустимых в </a:t>
            </a:r>
            <a:r>
              <a:rPr lang="en-US" altLang="ru-RU"/>
              <a:t>OQL</a:t>
            </a:r>
            <a:r>
              <a:rPr lang="ru-RU" altLang="ru-RU"/>
              <a:t> выражений запросов могут являться: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коллекция объектов;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индивидуальный объект;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коллекция литеральных значений;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индивидуальное литеральное значение.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3FB78-CAEA-4207-BD71-EF55C1BFB9C7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7121-F9D1-47F2-85C3-1C991311BFE4}" type="slidenum">
              <a:rPr lang="ru-RU" altLang="en-US"/>
              <a:pPr/>
              <a:t>74</a:t>
            </a:fld>
            <a:endParaRPr lang="ru-RU" alt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(22)</a:t>
            </a:r>
            <a:br>
              <a:rPr lang="ru-RU" altLang="ru-RU" sz="3800"/>
            </a:br>
            <a:r>
              <a:rPr lang="ru-RU" altLang="ru-RU" sz="3200"/>
              <a:t>ОО-модель данных (15). </a:t>
            </a:r>
            <a:r>
              <a:rPr lang="ru-RU" altLang="ru-RU" sz="2000"/>
              <a:t>Ограничения целостности (1)</a:t>
            </a:r>
            <a:r>
              <a:rPr lang="ru-RU" altLang="ru-RU" sz="3800"/>
              <a:t> 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В соответствии с общей идеологией объектно-ориентированного подхода в модели </a:t>
            </a:r>
            <a:r>
              <a:rPr lang="en-US" altLang="ru-RU" sz="1900"/>
              <a:t>ODMG</a:t>
            </a:r>
            <a:r>
              <a:rPr lang="ru-RU" altLang="ru-RU" sz="1900"/>
              <a:t> два объекта считаются совпадающими в том и только в том случае, когда являются одним и тем же объектом, т.е. имеют один и тот же </a:t>
            </a:r>
            <a:r>
              <a:rPr lang="en-US" altLang="ru-RU" sz="1900"/>
              <a:t>OID</a:t>
            </a:r>
            <a:r>
              <a:rPr lang="ru-RU" altLang="ru-RU" sz="1900"/>
              <a:t>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Объекты одного объектного типа с разными </a:t>
            </a:r>
            <a:r>
              <a:rPr lang="en-US" altLang="ru-RU" sz="1700"/>
              <a:t>OID</a:t>
            </a:r>
            <a:r>
              <a:rPr lang="ru-RU" altLang="ru-RU" sz="1700"/>
              <a:t> считаются разными, даже если обладают полностью совпадающими состояниями.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Поэтому в объектной модели отсутствует аналог ограничения целостности сущности реляционной модели данных.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Интересно, что при определении атомарного объектного типа можно объявить ключ – набор свойств объектного класса, однозначно идентифицирующий состояние каждого объекта, входящего в экстент этого класса.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Для класса может быть объявлено несколько ключей, а может не быть объявлено ни одного ключа даже при наличии определения экстента.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Но при этом определение ключа не трактуется в модели как ограничение целостности;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500"/>
              <a:t>утверждается, что объявление ключа способствует повышению эффективности выполнения запросов.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9CBC-60E4-4287-AB4D-E628BE0ABEC8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E42D-6E53-4112-AC99-6ADBDD272C67}" type="slidenum">
              <a:rPr lang="ru-RU" altLang="en-US"/>
              <a:pPr/>
              <a:t>75</a:t>
            </a:fld>
            <a:endParaRPr lang="ru-RU" alt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(23)</a:t>
            </a:r>
            <a:br>
              <a:rPr lang="ru-RU" altLang="ru-RU" sz="3800"/>
            </a:br>
            <a:r>
              <a:rPr lang="ru-RU" altLang="ru-RU" sz="3200"/>
              <a:t>ОО-модель данных (16). </a:t>
            </a:r>
            <a:r>
              <a:rPr lang="ru-RU" altLang="ru-RU" sz="2000"/>
              <a:t>Ограничения целостности (2)</a:t>
            </a:r>
            <a:r>
              <a:rPr lang="ru-RU" altLang="ru-RU" sz="3800"/>
              <a:t> 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Что же касается ссылочной целостности, то она поддерживается, если между двумя атомарными объектными типами определяется связь вида «один-ко-многим». </a:t>
            </a:r>
          </a:p>
          <a:p>
            <a:r>
              <a:rPr lang="ru-RU" altLang="ru-RU" sz="2600"/>
              <a:t>В этом случае объекты на стороне связи «один» рассматриваются как предки, а объекты на стороне связи «многие» – как потомки,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и ООСУБД обязана следить за тем, чтобы не образовывались потомки без предков. 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E9230-63CB-45A3-8394-A05E23AB5768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1C39-E242-4935-9E30-248A6D002F6A}" type="slidenum">
              <a:rPr lang="ru-RU" altLang="en-US"/>
              <a:pPr/>
              <a:t>76</a:t>
            </a:fld>
            <a:endParaRPr lang="ru-RU" alt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(24)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(1)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Типы и структуры данных (1)</a:t>
            </a:r>
            <a:r>
              <a:rPr lang="ru-RU" altLang="ru-RU" sz="3800"/>
              <a:t>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ru-RU" sz="2600"/>
              <a:t>SQL</a:t>
            </a:r>
            <a:r>
              <a:rPr lang="ru-RU" altLang="ru-RU" sz="2600"/>
              <a:t>-ориентированная база данных представляет собой набор таблиц, каждая из которых в любой момент времени содержит некоторое мультимножество строк, соответствующих заголовку таблицы.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 этом состоит первое и наиболее важное отличие модели данных </a:t>
            </a:r>
            <a:r>
              <a:rPr lang="en-US" altLang="ru-RU" sz="2200"/>
              <a:t>SQL</a:t>
            </a:r>
            <a:r>
              <a:rPr lang="ru-RU" altLang="ru-RU" sz="2200"/>
              <a:t> от реляционной модели данных.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Вторым существенным отличием является того, что для таблицы поддерживается порядок столбцов, соответствующий порядку их определения.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Другими словами, таблица – это вовсе не отношение, хотя во многом они похожи. 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D7AF-C567-4502-AE84-A42B567AB306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6A13-39B5-496E-A9E8-19EF45A00F52}" type="slidenum">
              <a:rPr lang="ru-RU" altLang="en-US"/>
              <a:pPr/>
              <a:t>77</a:t>
            </a:fld>
            <a:endParaRPr lang="ru-RU" alt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(25)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(2)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Типы и структуры данных (2)</a:t>
            </a:r>
            <a:r>
              <a:rPr lang="ru-RU" altLang="ru-RU" sz="3800"/>
              <a:t>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Имеется две основных разновидности таблиц, хранимых в базе данных: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традиционная таблица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 типизированная таблица.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Традиционная таблица определяется как множество столбцов с указанными типами данных.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SQL поддерживаются следующие категории типов данных: точные числовые типы; приближенные числовые типы; типы символьных строк; типы битовых строк; типы даты и времени; типы временных интервалов; булевский тип; типы коллекций; анонимные строчные типы; типы, определяемые пользователем; ссылочные типы.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Здесь мы ограничимся только пояснениями наименее очевидных случаев.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0F09-3D14-42C3-8F59-A94FD2C50699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F4A1-EBB6-4DF1-BF17-7CD983BE766C}" type="slidenum">
              <a:rPr lang="ru-RU" altLang="en-US"/>
              <a:pPr/>
              <a:t>78</a:t>
            </a:fld>
            <a:endParaRPr lang="ru-RU" alt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(26)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(3)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Типы и структуры данных (3)</a:t>
            </a:r>
            <a:r>
              <a:rPr lang="ru-RU" altLang="ru-RU" sz="3800"/>
              <a:t>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Булевский тип в SQL содержит три значения – </a:t>
            </a:r>
            <a:r>
              <a:rPr lang="en-US" altLang="ru-RU" sz="2000" i="1"/>
              <a:t>true</a:t>
            </a:r>
            <a:r>
              <a:rPr lang="ru-RU" altLang="ru-RU" sz="2000"/>
              <a:t>, </a:t>
            </a:r>
            <a:r>
              <a:rPr lang="en-US" altLang="ru-RU" sz="2000" i="1"/>
              <a:t>false </a:t>
            </a:r>
            <a:r>
              <a:rPr lang="ru-RU" altLang="ru-RU" sz="2000"/>
              <a:t>и </a:t>
            </a:r>
            <a:r>
              <a:rPr lang="en-US" altLang="ru-RU" sz="2000" i="1"/>
              <a:t>uknown</a:t>
            </a:r>
            <a:r>
              <a:rPr lang="ru-RU" altLang="ru-RU" sz="2000"/>
              <a:t>.</a:t>
            </a:r>
            <a:r>
              <a:rPr lang="ru-RU" altLang="ru-RU" sz="19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Это связано с интенсивным использованием в </a:t>
            </a:r>
            <a:r>
              <a:rPr lang="en-US" altLang="ru-RU" sz="1700"/>
              <a:t>SQL</a:t>
            </a:r>
            <a:r>
              <a:rPr lang="ru-RU" altLang="ru-RU" sz="1700"/>
              <a:t> так называемого неопределенного значения (</a:t>
            </a:r>
            <a:r>
              <a:rPr lang="en-US" altLang="ru-RU" sz="1700"/>
              <a:t>NULL</a:t>
            </a:r>
            <a:r>
              <a:rPr lang="ru-RU" altLang="ru-RU" sz="1700"/>
              <a:t>), которое разрешается использовать вместо значения любого типа данных.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Допускается объявление двух видов типов коллекций: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типы массива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и типы мультимножества.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Элементы типа коллекции могут быть любого типа данных, определенного к моменту определения данного типа коллекции.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При объявлении типа мультимножества можно явно запретить наличие в его значениях элементов-дубликатов, что фактически приводит к объявлению типа множества.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Анонимный строчный тип – это безымянный структурный тип, значения которого являются строками, состоящими из элементов ранее определенных типов. 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453E-ECF8-4E6F-BF99-60FBC10E69A7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EB745-9430-47E6-A613-B7FFC0FDE3B3}" type="slidenum">
              <a:rPr lang="ru-RU" altLang="en-US"/>
              <a:pPr/>
              <a:t>79</a:t>
            </a:fld>
            <a:endParaRPr lang="ru-RU" alt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(27)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(4)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Типы и структуры данных (4)</a:t>
            </a:r>
            <a:r>
              <a:rPr lang="ru-RU" altLang="ru-RU" sz="3800"/>
              <a:t>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Поддерживается два вида типов данных, определяемых пользователями: индивидуальные и структурные типы.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Индивидуальный тип – это именованный тип данных, основанный на единственном предопределенном типе.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Индивидуальный тип не наследует от своего опорного типа набор операций над значениями.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Чтобы выполнить некоторую операцию базового типа над значениями определенного над ним индивидуального типа, требуется явно сообщить системе, что с этими значениями нужно обращаться как со значениями базового типа.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Имеется также возможность явного определения методов, функций и процедур, связанных с данным индивидуальным типом.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A71E8-2FD1-4B03-A6D3-41F656ED6840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A2B60-2E7D-4905-B42C-1D88DA620AD0}" type="slidenum">
              <a:rPr lang="ru-RU" altLang="en-US"/>
              <a:pPr/>
              <a:t>8</a:t>
            </a:fld>
            <a:endParaRPr lang="ru-RU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Ранние модели данных (1)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Начнем с рассмотрения общих подходов к организации трех типов ранних систем, а именно,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систем, основанных на инвертированных списках,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иерархических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 сетевых систем управления базами данных.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Эти системы активно использовались в течение многих лет, задолго до появления работоспособных реляционных СУБД.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Некоторые из ранних систем используются даже в наше время,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накоплены громадные базы данных,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 одной из актуальных проблем информационных систем является использование этих систем совместно с современными системами.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015-151B-41A7-B98F-5E63038E5385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B785-2007-49DA-ADBA-9DB7C417FFAE}" type="slidenum">
              <a:rPr lang="ru-RU" altLang="en-US"/>
              <a:pPr/>
              <a:t>80</a:t>
            </a:fld>
            <a:endParaRPr lang="ru-RU" alt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(28)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(5)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Типы и структуры данных (5)</a:t>
            </a:r>
            <a:r>
              <a:rPr lang="ru-RU" altLang="ru-RU" sz="3800"/>
              <a:t>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 dirty="0"/>
              <a:t>Структурный тип данных – это именованный </a:t>
            </a:r>
            <a:r>
              <a:rPr lang="ru-RU" altLang="ru-RU" sz="2600" dirty="0" smtClean="0"/>
              <a:t>тип </a:t>
            </a:r>
            <a:r>
              <a:rPr lang="ru-RU" altLang="ru-RU" sz="2600" dirty="0"/>
              <a:t>данных, включающий один или более атрибутов любого из допустимых в SQL типа данных, в том числе другого структурного типа, типа коллекций, анонимного строчного типа и т. д.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 dirty="0"/>
              <a:t>Дополнительные механизмы определяемых пользователями методов, функций и процедур позволяют определить поведенческие аспекты структурного типа.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 dirty="0"/>
              <a:t>При определении структурного типа можно использовать механизм наследования от ранее определенного структурного типа.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0382-889F-4241-AB7E-3F3A592930FF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0292D-E922-4ABC-8478-04FE6B3F8BBD}" type="slidenum">
              <a:rPr lang="ru-RU" altLang="en-US"/>
              <a:pPr/>
              <a:t>81</a:t>
            </a:fld>
            <a:endParaRPr lang="ru-RU" alt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(28)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(5)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Типы и структуры данных (5)</a:t>
            </a:r>
            <a:r>
              <a:rPr lang="ru-RU" altLang="ru-RU" sz="3800"/>
              <a:t> 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900"/>
              <a:t>При определении типизированной таблицы указывается ранее определенный структурный тип, и если в нем содержится </a:t>
            </a:r>
            <a:r>
              <a:rPr lang="en-US" altLang="ru-RU" sz="1900" i="1"/>
              <a:t>n</a:t>
            </a:r>
            <a:r>
              <a:rPr lang="ru-RU" altLang="ru-RU" sz="1900"/>
              <a:t> атрибутов, то в таблице образуется </a:t>
            </a:r>
            <a:r>
              <a:rPr lang="en-US" altLang="ru-RU" sz="1900" i="1"/>
              <a:t>n</a:t>
            </a:r>
            <a:r>
              <a:rPr lang="ru-RU" altLang="ru-RU" sz="1900" i="1"/>
              <a:t>+1 </a:t>
            </a:r>
            <a:r>
              <a:rPr lang="ru-RU" altLang="ru-RU" sz="1900"/>
              <a:t>столбец, из которых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последние </a:t>
            </a:r>
            <a:r>
              <a:rPr lang="en-US" altLang="ru-RU" sz="1800" i="1"/>
              <a:t>n</a:t>
            </a:r>
            <a:r>
              <a:rPr lang="ru-RU" altLang="ru-RU" sz="1800"/>
              <a:t> столбцов с именами и типами данных, совпадающими именам и типам атрибутов структурного типа,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а первый столбец, имя которого явно задается, называется «самоссылающимся» и содержит типизированные уникальные идентификаторы строк, которые могут</a:t>
            </a:r>
            <a:r>
              <a:rPr lang="ru-RU" altLang="ru-RU" sz="1700"/>
              <a:t> </a:t>
            </a:r>
          </a:p>
          <a:p>
            <a:pPr lvl="3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ru-RU" altLang="ru-RU" sz="1500"/>
              <a:t>генерироваться системой при вставке строк в типизированную таблицу, </a:t>
            </a:r>
          </a:p>
          <a:p>
            <a:pPr lvl="3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ru-RU" altLang="ru-RU" sz="1500"/>
              <a:t>явно указываться пользователями </a:t>
            </a:r>
          </a:p>
          <a:p>
            <a:pPr lvl="3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ru-RU" altLang="ru-RU" sz="1500"/>
              <a:t>или состоять из комбинации значений других столбцов.</a:t>
            </a:r>
            <a:r>
              <a:rPr lang="ru-RU" altLang="ru-RU" sz="1400"/>
              <a:t>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Типом «самоссылающегося» столбца является ссылочный тип, ассоциированный со структурным типом типизированной таблицы.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Способ генерации значений ссылочного типа указывается при определении соответствующего структурного типа и подтверждается при определении типизированной таблицы</a:t>
            </a:r>
            <a:r>
              <a:rPr lang="ru-RU" altLang="ru-RU" sz="1700"/>
              <a:t>. 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2A53-5C05-4CFA-B59D-92D89E6D58FE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66CC-FCA8-458D-AF23-8477FCF8578E}" type="slidenum">
              <a:rPr lang="ru-RU" altLang="en-US"/>
              <a:pPr/>
              <a:t>82</a:t>
            </a:fld>
            <a:endParaRPr lang="ru-RU" alt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(29)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(6)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Типы и структуры данных (6)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При определении типизированных таблиц можно использовать механизм наследования.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Можно определить подтаблицу типизированной подтаблицы, если структурный тип подтаблицы является непосредственным подтипом структурного типа супертаблицы.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Подтаблица наследует у супертаблицы способ генерации значений ссылочного типа и все ограничения целостности, которые были специфицированы в определении супертаблицы.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Дополнительно можно определить ограничения, затрагивающие новые столбцы. 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550A-763D-4FA5-94BF-388A97E12590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EB95F-A0B2-4428-8745-46327EDA73C2}" type="slidenum">
              <a:rPr lang="ru-RU" altLang="en-US"/>
              <a:pPr/>
              <a:t>83</a:t>
            </a:fld>
            <a:endParaRPr lang="ru-RU" alt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(30)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(7)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Типы и структуры данных (7)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С типизированной таблицей можно обращаться, как с традиционной таблицей,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считая, что у нее имеются неявно определенные столбцы,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а можно относиться к строкам типизированной таблицы,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как к объектам структурного типа, </a:t>
            </a:r>
            <a:r>
              <a:rPr lang="en-US" altLang="ru-RU" sz="2000"/>
              <a:t>OID</a:t>
            </a:r>
            <a:r>
              <a:rPr lang="ru-RU" altLang="ru-RU" sz="2000"/>
              <a:t> которых содержатся в «самоссылающемся» столбце.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Ссылочный тип можно использовать для типизации столбцов традиционных таблиц и атрибутов структурных типов, на которых потом определяются типизированные таблицы.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последнем случае можно считать, что значениями атрибутов соответствующих объектов являются объекты структурного типа, с которым ассоциирован данный ссылочный тип.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CFDA-3F92-4FF2-B293-AF82A863780B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A7A8-AFC4-46BD-800E-D567B7B8BFF6}" type="slidenum">
              <a:rPr lang="ru-RU" altLang="en-US"/>
              <a:pPr/>
              <a:t>84</a:t>
            </a:fld>
            <a:endParaRPr lang="ru-RU" alt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(31)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(8)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Манипулирование данными (1)</a:t>
            </a:r>
            <a:r>
              <a:rPr lang="ru-RU" altLang="ru-RU" sz="3800"/>
              <a:t>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Выборка данных производится из одной или нескольких таблиц, указываемых в разделе </a:t>
            </a:r>
            <a:r>
              <a:rPr lang="en-US" altLang="ru-RU" sz="2100" b="1"/>
              <a:t>FROM</a:t>
            </a:r>
            <a:r>
              <a:rPr lang="en-US" altLang="ru-RU" sz="2100"/>
              <a:t> </a:t>
            </a:r>
            <a:r>
              <a:rPr lang="ru-RU" altLang="ru-RU" sz="2100"/>
              <a:t>запроса.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В последнем случае на первом этапе выполнения оператора </a:t>
            </a:r>
            <a:r>
              <a:rPr lang="en-US" altLang="ru-RU" sz="1700" b="1"/>
              <a:t>SELECT</a:t>
            </a:r>
            <a:r>
              <a:rPr lang="ru-RU" altLang="ru-RU" sz="1700" b="1"/>
              <a:t> </a:t>
            </a:r>
            <a:r>
              <a:rPr lang="ru-RU" altLang="ru-RU" sz="1700"/>
              <a:t>образуется одна общая таблица, получаемая из исходных таблиц путем операции расширенного декартова умножения.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Таблицы могут быть как базовыми, реально хранимыми в базе данных (традиционными или типизированными), так и порожденными, т.е. задаваемыми в виде некоторого оператора </a:t>
            </a:r>
            <a:r>
              <a:rPr lang="en-US" altLang="ru-RU" sz="2100" b="1"/>
              <a:t>SELECT</a:t>
            </a:r>
            <a:r>
              <a:rPr lang="ru-RU" altLang="ru-RU" sz="2100"/>
              <a:t>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Это допускается, поскольку результатом выполнения оператора </a:t>
            </a:r>
            <a:r>
              <a:rPr lang="en-US" altLang="ru-RU" sz="2100" b="1"/>
              <a:t>SELECT</a:t>
            </a:r>
            <a:r>
              <a:rPr lang="ru-RU" altLang="ru-RU" sz="2100"/>
              <a:t> в его базовой форме является традиционная таблица.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Кроме того, в разделе </a:t>
            </a:r>
            <a:r>
              <a:rPr lang="en-US" altLang="ru-RU" sz="2100" b="1"/>
              <a:t>FROM</a:t>
            </a:r>
            <a:r>
              <a:rPr lang="ru-RU" altLang="ru-RU" sz="2100"/>
              <a:t> можно указывать выражения соединения базовых и/или порожденных таблиц, результатами которых опять же являются традиционные таблицы.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0CE7-B142-400F-AA2C-D14099CA6EFD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764BF-3E9C-4D04-841C-D78772BF742A}" type="slidenum">
              <a:rPr lang="ru-RU" altLang="en-US"/>
              <a:pPr/>
              <a:t>85</a:t>
            </a:fld>
            <a:endParaRPr lang="ru-RU" alt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(32)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(9)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Манипулирование данными (2)</a:t>
            </a:r>
            <a:r>
              <a:rPr lang="ru-RU" altLang="ru-RU" sz="3800"/>
              <a:t> 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На следующем шаге общая таблица, полученная после выполнения раздела, подвергается фильтрации путем вычисления для каждой ее строки логического выражения, заданного в разделе </a:t>
            </a:r>
            <a:r>
              <a:rPr lang="en-US" altLang="ru-RU" sz="2100" b="1"/>
              <a:t>WHERE</a:t>
            </a:r>
            <a:r>
              <a:rPr lang="ru-RU" altLang="ru-RU" sz="2100"/>
              <a:t> запроса.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отфильтрованной таблице остаются только те строки общей таблицы, для которых значением логического выражения является </a:t>
            </a:r>
            <a:r>
              <a:rPr lang="en-US" altLang="ru-RU" sz="2000" i="1"/>
              <a:t>true</a:t>
            </a:r>
            <a:r>
              <a:rPr lang="ru-RU" altLang="ru-RU" sz="2000"/>
              <a:t>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Если в операторе отсутствует раздел </a:t>
            </a:r>
            <a:r>
              <a:rPr lang="en-US" altLang="ru-RU" sz="2100" b="1"/>
              <a:t>GROUP BY</a:t>
            </a:r>
            <a:r>
              <a:rPr lang="ru-RU" altLang="ru-RU" sz="2100"/>
              <a:t>, то после этого происходит формирование результирующей таблицы запроса путем вычисления выражений, заданных в списке выборки оператора</a:t>
            </a:r>
            <a:r>
              <a:rPr lang="ru-RU" altLang="ru-RU" sz="2100" b="1"/>
              <a:t> </a:t>
            </a:r>
            <a:r>
              <a:rPr lang="en-US" altLang="ru-RU" sz="2100" b="1"/>
              <a:t>SELECT</a:t>
            </a:r>
            <a:r>
              <a:rPr lang="ru-RU" altLang="ru-RU" sz="2100"/>
              <a:t>.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этом случае список выборки вычисляется для каждой строки отфильтрованной таблицы, и в результирующей таблице появится ровно столько же строк.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CCE3-6B08-4869-ABA6-3D5C2242EC12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5899-85CF-43DE-B93A-4A4E8A12F2B1}" type="slidenum">
              <a:rPr lang="ru-RU" altLang="en-US"/>
              <a:pPr/>
              <a:t>86</a:t>
            </a:fld>
            <a:endParaRPr lang="ru-RU" alt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(33)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(10)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Манипулирование данными (3)</a:t>
            </a:r>
            <a:r>
              <a:rPr lang="ru-RU" altLang="ru-RU" sz="3800"/>
              <a:t>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900"/>
              <a:t>При наличии раздела </a:t>
            </a:r>
            <a:r>
              <a:rPr lang="en-US" altLang="ru-RU" sz="1900"/>
              <a:t>GROUP BY</a:t>
            </a:r>
            <a:r>
              <a:rPr lang="ru-RU" altLang="ru-RU" sz="1900"/>
              <a:t> из отфильтрованной таблицы получается сгруппированная таблица, в которой каждая группа состоит из кортежей отфильтрованной таблицы с одинаковыми значениями столбцов группировки, задаваемых в разделе </a:t>
            </a:r>
            <a:r>
              <a:rPr lang="en-US" altLang="ru-RU" sz="1900"/>
              <a:t>GROUP BY</a:t>
            </a:r>
            <a:r>
              <a:rPr lang="ru-RU" altLang="ru-RU" sz="1900"/>
              <a:t>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900"/>
              <a:t>Если в запросе отсутствует раздел </a:t>
            </a:r>
            <a:r>
              <a:rPr lang="en-US" altLang="ru-RU" sz="1900"/>
              <a:t>HAVING</a:t>
            </a:r>
            <a:r>
              <a:rPr lang="ru-RU" altLang="ru-RU" sz="1900"/>
              <a:t>, то результирующая таблица строится прямо на основе сгруппированной таблицы.</a:t>
            </a:r>
            <a:r>
              <a:rPr lang="ru-RU" altLang="ru-RU" sz="1700"/>
              <a:t>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600"/>
              <a:t>Иначе образуется отфильтрованная сгруппированная таблица, содержащая только те группы, для которых значением логического выражения, заданного в разделе </a:t>
            </a:r>
            <a:r>
              <a:rPr lang="en-US" altLang="ru-RU" sz="1600"/>
              <a:t>HAVING</a:t>
            </a:r>
            <a:r>
              <a:rPr lang="ru-RU" altLang="ru-RU" sz="1600"/>
              <a:t>, является </a:t>
            </a:r>
            <a:r>
              <a:rPr lang="en-US" altLang="ru-RU" sz="1600" i="1"/>
              <a:t>true</a:t>
            </a:r>
            <a:r>
              <a:rPr lang="ru-RU" altLang="ru-RU" sz="1600"/>
              <a:t>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900"/>
              <a:t>Результирующая таблица на основе сгруппированной или отфильтрованной сгруппированной таблицы строится путем вычисления списка выборки для каждой группы.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900"/>
              <a:t>Тем самым, в результирующей таблице появится ровно столько строк, сколько групп содержалось в сгруппированной или отфильтрованной сгруппированной таблице.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0AE5-BE43-4C5B-8CD0-0096E38E944A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902A-CE52-4223-A790-AE7928A8C713}" type="slidenum">
              <a:rPr lang="ru-RU" altLang="en-US"/>
              <a:pPr/>
              <a:t>87</a:t>
            </a:fld>
            <a:endParaRPr lang="ru-RU" alt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(34)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(11)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Манипулирование данными (4)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Если в запросе присутствует ключевое слово </a:t>
            </a:r>
            <a:r>
              <a:rPr lang="en-US" altLang="ru-RU" sz="1900"/>
              <a:t>DISTINCT</a:t>
            </a:r>
            <a:r>
              <a:rPr lang="ru-RU" altLang="ru-RU" sz="1900"/>
              <a:t>, то из результирующей таблицы устраняются строки-дубликаты, т.е. запрос вырабатывает не мультимножество, а множество строк.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Наконец, в запросе может присутствовать еще и раздел </a:t>
            </a:r>
            <a:r>
              <a:rPr lang="en-US" altLang="ru-RU" sz="1900"/>
              <a:t>ORDER BY</a:t>
            </a:r>
            <a:r>
              <a:rPr lang="ru-RU" altLang="ru-RU" sz="1900"/>
              <a:t>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В этом случае результирующая таблица сортируется в порядке возрастания или убывания в соответствии со значениями ее столбцов, указанных в разделе </a:t>
            </a:r>
            <a:r>
              <a:rPr lang="en-US" altLang="ru-RU" sz="1700"/>
              <a:t>ORDER BY</a:t>
            </a:r>
            <a:r>
              <a:rPr lang="ru-RU" altLang="ru-RU" sz="1700"/>
              <a:t>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Результатом такого запроса является не таблица, а отсортированный список, который нельзя сохранить в базе данных.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Сам же запрос, содержащий раздел </a:t>
            </a:r>
            <a:r>
              <a:rPr lang="en-US" altLang="ru-RU" sz="1700"/>
              <a:t>ORDER BY</a:t>
            </a:r>
            <a:r>
              <a:rPr lang="ru-RU" altLang="ru-RU" sz="1700"/>
              <a:t>, нельзя использовать в разделе </a:t>
            </a:r>
            <a:r>
              <a:rPr lang="en-US" altLang="ru-RU" sz="1700"/>
              <a:t>FROM </a:t>
            </a:r>
            <a:r>
              <a:rPr lang="ru-RU" altLang="ru-RU" sz="1700"/>
              <a:t>других запросов.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Приведенная характеристика средств манипулирования данными языка </a:t>
            </a:r>
            <a:r>
              <a:rPr lang="en-US" altLang="ru-RU" sz="1900"/>
              <a:t>SQL</a:t>
            </a:r>
            <a:r>
              <a:rPr lang="ru-RU" altLang="ru-RU" sz="1900"/>
              <a:t> является не вполне точной и полной.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Кроме того, она отражает </a:t>
            </a:r>
            <a:r>
              <a:rPr lang="ru-RU" altLang="ru-RU" sz="1900" i="1"/>
              <a:t>семантику</a:t>
            </a:r>
            <a:r>
              <a:rPr lang="ru-RU" altLang="ru-RU" sz="1900"/>
              <a:t> оператора </a:t>
            </a:r>
            <a:r>
              <a:rPr lang="en-US" altLang="ru-RU" sz="1900"/>
              <a:t>SQL</a:t>
            </a:r>
            <a:r>
              <a:rPr lang="ru-RU" altLang="ru-RU" sz="1900"/>
              <a:t>, а не то, как он обычно исполняется в </a:t>
            </a:r>
            <a:r>
              <a:rPr lang="en-US" altLang="ru-RU" sz="1900"/>
              <a:t>SQL</a:t>
            </a:r>
            <a:r>
              <a:rPr lang="ru-RU" altLang="ru-RU" sz="1900"/>
              <a:t>-ориентированных СУБД.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1FF47-BDC6-450B-AD22-9BF6AE8B75A6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BB56E-99BF-4788-9946-74227F91D356}" type="slidenum">
              <a:rPr lang="ru-RU" altLang="en-US"/>
              <a:pPr/>
              <a:t>88</a:t>
            </a:fld>
            <a:endParaRPr lang="ru-RU" alt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(35)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(12)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Ограничения целостности (1)</a:t>
            </a:r>
            <a:r>
              <a:rPr lang="ru-RU" altLang="ru-RU" sz="3800"/>
              <a:t> 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Наиболее важным отличием модели данных </a:t>
            </a:r>
            <a:r>
              <a:rPr lang="en-US" altLang="ru-RU" sz="2600"/>
              <a:t>SQL</a:t>
            </a:r>
            <a:r>
              <a:rPr lang="ru-RU" altLang="ru-RU" sz="2600"/>
              <a:t> от реляционной модели данных является то, что таблицы </a:t>
            </a:r>
            <a:r>
              <a:rPr lang="en-US" altLang="ru-RU" sz="2600"/>
              <a:t>SQL</a:t>
            </a:r>
            <a:r>
              <a:rPr lang="ru-RU" altLang="ru-RU" sz="2600"/>
              <a:t> могут содержать мультимножества строк.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Из этого, в частности, следует, что в модели </a:t>
            </a:r>
            <a:r>
              <a:rPr lang="en-US" altLang="ru-RU" sz="2200"/>
              <a:t>SQL</a:t>
            </a:r>
            <a:r>
              <a:rPr lang="ru-RU" altLang="ru-RU" sz="2200"/>
              <a:t> отсутствует обязательное предписание об ограничении целостности сущности.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 базе данных могут существовать таблицы, для которых не определен первичный ключ.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С другой стороны, если для таблицы определен первичный ключ, то для нее ограничение целостности сущности поддерживается точно так же, как это требуется в реляционной модели данных.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ABDEF-794C-4349-9456-C2CE03FBA505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041A-DECF-49B2-9E3F-36E7F005594D}" type="slidenum">
              <a:rPr lang="ru-RU" altLang="en-US"/>
              <a:pPr/>
              <a:t>89</a:t>
            </a:fld>
            <a:endParaRPr lang="ru-RU" alt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(36)</a:t>
            </a:r>
            <a:br>
              <a:rPr lang="ru-RU" altLang="ru-RU" sz="3800"/>
            </a:br>
            <a:r>
              <a:rPr lang="ru-RU" altLang="ru-RU" sz="3200"/>
              <a:t>Модель данных </a:t>
            </a:r>
            <a:r>
              <a:rPr lang="en-US" altLang="ru-RU" sz="3200"/>
              <a:t>SQL</a:t>
            </a:r>
            <a:r>
              <a:rPr lang="ru-RU" altLang="ru-RU" sz="3200"/>
              <a:t> (13)</a:t>
            </a:r>
            <a:r>
              <a:rPr lang="en-US" altLang="ru-RU" sz="3200"/>
              <a:t>.</a:t>
            </a:r>
            <a:r>
              <a:rPr lang="ru-RU" altLang="ru-RU" sz="3200"/>
              <a:t> </a:t>
            </a:r>
            <a:r>
              <a:rPr lang="ru-RU" altLang="ru-RU" sz="2000"/>
              <a:t>Ограничения целостности (2)</a:t>
            </a:r>
            <a:r>
              <a:rPr lang="ru-RU" altLang="ru-RU" sz="3800"/>
              <a:t>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Ссылочная целостность в модели данных </a:t>
            </a:r>
            <a:r>
              <a:rPr lang="en-US" altLang="ru-RU" sz="2600"/>
              <a:t>SQL</a:t>
            </a:r>
            <a:r>
              <a:rPr lang="ru-RU" altLang="ru-RU" sz="2600"/>
              <a:t> поддерживается в обязательном порядке, но в трех разных вариантах, лишь один из которых полностью соответствует реляционной модели.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Это связано с уже упоминавшимся в этом разделе интенсивным использованием в </a:t>
            </a:r>
            <a:r>
              <a:rPr lang="en-US" altLang="ru-RU" sz="2200"/>
              <a:t>SQL</a:t>
            </a:r>
            <a:r>
              <a:rPr lang="ru-RU" altLang="ru-RU" sz="2200"/>
              <a:t> неопределенных значений.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Кроме того, в </a:t>
            </a:r>
            <a:r>
              <a:rPr lang="en-US" altLang="ru-RU" sz="2600"/>
              <a:t>SQL</a:t>
            </a:r>
            <a:r>
              <a:rPr lang="ru-RU" altLang="ru-RU" sz="2600"/>
              <a:t> имеются развитые возможности явного определения ограничений целостности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на уровне столбцов таблиц,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на уровне таблиц целиком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 на уровне базы данных.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1DB3-42C8-4C89-86F5-595919FAA0A1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0908-83BE-4216-8F5B-01D31106CD78}" type="slidenum">
              <a:rPr lang="ru-RU" altLang="en-US"/>
              <a:pPr/>
              <a:t>9</a:t>
            </a:fld>
            <a:endParaRPr lang="ru-RU" alt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Ранние модели данных (2)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Все ранние системы не основывались на каких-либо абстрактных моделях.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Понятие модели данных фактически вошло в обиход специалистов в области БД только вместе с реляционным подходом.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Абстрактные представления ранних систем появились позже на основе анализа и выявления общих признаков у различных конкретных систем.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В ранних системах доступ к БД производился на уровне записей.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Пользователи этих систем осуществляли явную навигацию в БД, используя языки программирования, расширенные функциями СУБД.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Интерактивный доступ к БД поддерживался только путем создания соответствующих прикладных программ с собственным интерфейсом.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FAFA-3CFB-4002-AFA0-41EFC8460397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1F4B-392B-48A4-A669-DD66C793C27B}" type="slidenum">
              <a:rPr lang="ru-RU" altLang="en-US"/>
              <a:pPr/>
              <a:t>90</a:t>
            </a:fld>
            <a:endParaRPr lang="ru-RU" alt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(37)</a:t>
            </a:r>
            <a:br>
              <a:rPr lang="ru-RU" altLang="ru-RU" sz="3800"/>
            </a:br>
            <a:r>
              <a:rPr lang="ru-RU" altLang="ru-RU" sz="3200"/>
              <a:t>Истинная РМД (1)</a:t>
            </a:r>
            <a:r>
              <a:rPr lang="en-US" altLang="ru-RU" sz="3200"/>
              <a:t>.</a:t>
            </a:r>
            <a:r>
              <a:rPr lang="ru-RU" altLang="ru-RU" sz="3800"/>
              <a:t> </a:t>
            </a:r>
            <a:r>
              <a:rPr lang="ru-RU" altLang="ru-RU" sz="2000"/>
              <a:t>Типы и структуры данных (1)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Кристофер Дейт и Хью Дарвен поставили перед собой трудную задачу: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показать, что на основе идей Эдгара Кодда можно реализовать СУБД, обеспечивающие возможности по части представления и хранения данных сложной структуры, не меньшие тех, которые обеспечивают объектные и </a:t>
            </a:r>
            <a:r>
              <a:rPr lang="en-US" altLang="ru-RU" sz="2200"/>
              <a:t>SQL</a:t>
            </a:r>
            <a:r>
              <a:rPr lang="ru-RU" altLang="ru-RU" sz="2200"/>
              <a:t>-ориентированные СУБД.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Этому мешал, прежде всего, тезис Кодда о нормализации отношений: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 реляционной базе данных должны содержаться только отношения с атрибутами, определенными на «доменах, элементы которых являются атомарными (не составными) значениями» </a:t>
            </a:r>
          </a:p>
          <a:p>
            <a:pPr>
              <a:lnSpc>
                <a:spcPct val="90000"/>
              </a:lnSpc>
            </a:pPr>
            <a:endParaRPr lang="ru-RU" altLang="ru-RU" sz="260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036B-ECDC-4853-B604-B167D2905F34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26FA-DEC0-4036-B74A-0DDEB3EA2008}" type="slidenum">
              <a:rPr lang="ru-RU" altLang="en-US"/>
              <a:pPr/>
              <a:t>91</a:t>
            </a:fld>
            <a:endParaRPr lang="ru-RU" alt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(38)</a:t>
            </a:r>
            <a:br>
              <a:rPr lang="ru-RU" altLang="ru-RU" sz="3800"/>
            </a:br>
            <a:r>
              <a:rPr lang="ru-RU" altLang="ru-RU" sz="3200"/>
              <a:t>Истинная РМД (2)</a:t>
            </a:r>
            <a:r>
              <a:rPr lang="en-US" altLang="ru-RU" sz="3200"/>
              <a:t>.</a:t>
            </a:r>
            <a:r>
              <a:rPr lang="ru-RU" altLang="ru-RU" sz="3800"/>
              <a:t> </a:t>
            </a:r>
            <a:r>
              <a:rPr lang="ru-RU" altLang="ru-RU" sz="2000"/>
              <a:t>Типы и структуры данных (2)</a:t>
            </a:r>
            <a:r>
              <a:rPr lang="ru-RU" altLang="ru-RU" sz="3800"/>
              <a:t> 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Дейт пишет: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900"/>
              <a:t>«Я согласен с Коддом, что желательно оставаться в рамках логики первого порядка, если это возможно. В то же время я отвергаю идею "атомарных значений", по крайней мере, в смысле абсолютной атомарности. В Третьем манифесте мы допускаем наличие доменов, содержащих значения произвольной сложности. (Они могут быть даже отношениями.) Тем не менее, мы остаемся в рамках логики первого порядка.»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Если учесть, что цитировалась первая официальная публикация Кодда по поводу реляционной модели данных, то трудно сказать, что Дейт очень уж строго следует всем его заветам.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Те постулаты Кодда, которые вредят достижению цели Третьего манифеста, просто отвергаются. 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36F4-952D-49FE-863C-F29D478C8F7D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D068-9BA0-4ACA-A565-FD2854DA51CB}" type="slidenum">
              <a:rPr lang="ru-RU" altLang="en-US"/>
              <a:pPr/>
              <a:t>92</a:t>
            </a:fld>
            <a:endParaRPr lang="ru-RU" alt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(39)</a:t>
            </a:r>
            <a:br>
              <a:rPr lang="ru-RU" altLang="ru-RU" sz="3800"/>
            </a:br>
            <a:r>
              <a:rPr lang="ru-RU" altLang="ru-RU" sz="3200"/>
              <a:t>Истинная РМД (3)</a:t>
            </a:r>
            <a:r>
              <a:rPr lang="en-US" altLang="ru-RU" sz="3200"/>
              <a:t>.</a:t>
            </a:r>
            <a:r>
              <a:rPr lang="ru-RU" altLang="ru-RU" sz="3800"/>
              <a:t> </a:t>
            </a:r>
            <a:r>
              <a:rPr lang="ru-RU" altLang="ru-RU" sz="2000"/>
              <a:t>Типы и структуры данных (3)</a:t>
            </a:r>
            <a:r>
              <a:rPr lang="ru-RU" altLang="ru-RU" sz="3800"/>
              <a:t> 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истинно реляционной модели очень большое внимание уделяется типам данных. </a:t>
            </a:r>
          </a:p>
          <a:p>
            <a:r>
              <a:rPr lang="ru-RU" altLang="ru-RU"/>
              <a:t>Предлагаются три категории типов данных: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скалярные типы,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кортежные типы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/>
              <a:t>и типы отношений. 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F770-27A4-4C6E-A839-BD3B82F51C87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12D90-90C9-49BC-8769-7BE75A9E4671}" type="slidenum">
              <a:rPr lang="ru-RU" altLang="en-US"/>
              <a:pPr/>
              <a:t>93</a:t>
            </a:fld>
            <a:endParaRPr lang="ru-RU" alt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(40)</a:t>
            </a:r>
            <a:br>
              <a:rPr lang="ru-RU" altLang="ru-RU" sz="3800"/>
            </a:br>
            <a:r>
              <a:rPr lang="ru-RU" altLang="ru-RU" sz="3200"/>
              <a:t>Истинная РМД (4)</a:t>
            </a:r>
            <a:r>
              <a:rPr lang="en-US" altLang="ru-RU" sz="3200"/>
              <a:t>.</a:t>
            </a:r>
            <a:r>
              <a:rPr lang="ru-RU" altLang="ru-RU" sz="3800"/>
              <a:t> </a:t>
            </a:r>
            <a:r>
              <a:rPr lang="ru-RU" altLang="ru-RU" sz="2000"/>
              <a:t>Типы и структуры данных (4)</a:t>
            </a:r>
            <a:r>
              <a:rPr lang="ru-RU" altLang="ru-RU" sz="3800"/>
              <a:t> 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Скалярный тип данных – это привычный инкапсулированный тип, реальная внутренняя структура которого скрыта от пользователей.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Предлагаются механизмы определения новых скалярных типов и операций над ними.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Типом атрибута определяемого скалярного типа может являться любой определенный к этому моменту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скалярный тип,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любой кортежный тип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и тип отношения.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Некоторые базовые скалярные типы данных должны быть предопределены в системе.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число этих типов должен входить тип </a:t>
            </a:r>
            <a:r>
              <a:rPr lang="ru-RU" altLang="ru-RU" sz="2000" b="1"/>
              <a:t>truth value</a:t>
            </a:r>
            <a:r>
              <a:rPr lang="ru-RU" altLang="ru-RU" sz="2000"/>
              <a:t>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так Дейт и Дарвен называют булевский тип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ровно с двумя значениями </a:t>
            </a:r>
            <a:r>
              <a:rPr lang="ru-RU" altLang="ru-RU" sz="2000" i="1"/>
              <a:t>true</a:t>
            </a:r>
            <a:r>
              <a:rPr lang="ru-RU" altLang="ru-RU" sz="2000"/>
              <a:t> и </a:t>
            </a:r>
            <a:r>
              <a:rPr lang="ru-RU" altLang="ru-RU" sz="2000" i="1"/>
              <a:t>false</a:t>
            </a:r>
            <a:r>
              <a:rPr lang="ru-RU" altLang="ru-RU" sz="2000"/>
              <a:t>. 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4E92-1B97-48AC-9BBE-05FD25797C9A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1B3A-A116-4804-A06C-5F83E25637BE}" type="slidenum">
              <a:rPr lang="ru-RU" altLang="en-US"/>
              <a:pPr/>
              <a:t>94</a:t>
            </a:fld>
            <a:endParaRPr lang="ru-RU" alt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(41)</a:t>
            </a:r>
            <a:br>
              <a:rPr lang="ru-RU" altLang="ru-RU" sz="3800"/>
            </a:br>
            <a:r>
              <a:rPr lang="ru-RU" altLang="ru-RU" sz="3200"/>
              <a:t>Истинная РМД (5)</a:t>
            </a:r>
            <a:r>
              <a:rPr lang="en-US" altLang="ru-RU" sz="3200"/>
              <a:t>.</a:t>
            </a:r>
            <a:r>
              <a:rPr lang="ru-RU" altLang="ru-RU" sz="3800"/>
              <a:t> </a:t>
            </a:r>
            <a:r>
              <a:rPr lang="ru-RU" altLang="ru-RU" sz="2000"/>
              <a:t>Типы и структуры данных (5)</a:t>
            </a:r>
            <a:r>
              <a:rPr lang="ru-RU" altLang="ru-RU" sz="3800"/>
              <a:t> 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200"/>
              <a:t>Кортежный тип – это безымянный тип данных, определяемый с помощью генератора типа </a:t>
            </a:r>
            <a:r>
              <a:rPr lang="en-US" altLang="ru-RU" sz="2200" b="1"/>
              <a:t>TUPLE</a:t>
            </a:r>
            <a:r>
              <a:rPr lang="en-US" altLang="ru-RU" sz="2200"/>
              <a:t> c</a:t>
            </a:r>
            <a:r>
              <a:rPr lang="ru-RU" altLang="ru-RU" sz="2200"/>
              <a:t> указанием множества пар </a:t>
            </a:r>
            <a:r>
              <a:rPr lang="ru-RU" altLang="ru-RU" sz="2200" b="1"/>
              <a:t>&lt;имя_атрибута, тип_атрибута&gt;</a:t>
            </a:r>
            <a:r>
              <a:rPr lang="ru-RU" altLang="ru-RU" sz="2200"/>
              <a:t> (заголовка кортежа). </a:t>
            </a:r>
          </a:p>
          <a:p>
            <a:pPr>
              <a:lnSpc>
                <a:spcPct val="80000"/>
              </a:lnSpc>
            </a:pPr>
            <a:r>
              <a:rPr lang="ru-RU" altLang="ru-RU" sz="2200"/>
              <a:t>Типом атрибута кортежного типа может являться любой определенный к этому моменту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100"/>
              <a:t>скалярный тип,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100"/>
              <a:t>любой кортежный тип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100"/>
              <a:t>и тип отношения. </a:t>
            </a:r>
          </a:p>
          <a:p>
            <a:pPr>
              <a:lnSpc>
                <a:spcPct val="80000"/>
              </a:lnSpc>
            </a:pPr>
            <a:r>
              <a:rPr lang="ru-RU" altLang="ru-RU" sz="2200"/>
              <a:t>Значением кортежного типа является кортеж, представляющий собой множество триплетов </a:t>
            </a:r>
            <a:r>
              <a:rPr lang="ru-RU" altLang="ru-RU" sz="2200" b="1"/>
              <a:t>&lt;имя_атрибута, тип_атрибута, значение_атрибута&gt;</a:t>
            </a:r>
            <a:r>
              <a:rPr lang="ru-RU" altLang="ru-RU" sz="2200"/>
              <a:t>, которое соответствует заголовку кортежа этого кортежного типа.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FA0B-5059-4C13-9FF3-DA0435644958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FDA0-07A8-41C1-8EAB-6891980236F0}" type="slidenum">
              <a:rPr lang="ru-RU" altLang="en-US"/>
              <a:pPr/>
              <a:t>95</a:t>
            </a:fld>
            <a:endParaRPr lang="ru-RU" alt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(42)</a:t>
            </a:r>
            <a:br>
              <a:rPr lang="ru-RU" altLang="ru-RU" sz="3800"/>
            </a:br>
            <a:r>
              <a:rPr lang="ru-RU" altLang="ru-RU" sz="3200"/>
              <a:t>Истинная РМД (6)</a:t>
            </a:r>
            <a:r>
              <a:rPr lang="en-US" altLang="ru-RU" sz="3200"/>
              <a:t>.</a:t>
            </a:r>
            <a:r>
              <a:rPr lang="ru-RU" altLang="ru-RU" sz="3800"/>
              <a:t> </a:t>
            </a:r>
            <a:r>
              <a:rPr lang="ru-RU" altLang="ru-RU" sz="2000"/>
              <a:t>Типы и структуры данных (6)</a:t>
            </a:r>
            <a:r>
              <a:rPr lang="ru-RU" altLang="ru-RU" sz="3800"/>
              <a:t> 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Тип отношения – это безымянный тип данных, определяемый с помощью генератора типа </a:t>
            </a:r>
            <a:r>
              <a:rPr lang="en-US" altLang="ru-RU" sz="2600" b="1"/>
              <a:t>RELATION</a:t>
            </a:r>
            <a:r>
              <a:rPr lang="en-US" altLang="ru-RU" sz="2600"/>
              <a:t> c</a:t>
            </a:r>
            <a:r>
              <a:rPr lang="ru-RU" altLang="ru-RU" sz="2600"/>
              <a:t> указанием некоторого заголовка кортежа.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Значением типа отношения является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заголовок отношения, совпадающий с заголовком кортежа этого типа отношения,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 тело отношения, представляющее собой множество кортежей, соответствующих этому заголовку.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Кортежные типы и типы отношений не являются инкапсулированными: имеется возможность прямого доступа к атрибутам.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C593-2B86-4301-9EB8-FEB4ADFE5928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DBF4-D403-42E7-9D01-28169B1E351B}" type="slidenum">
              <a:rPr lang="ru-RU" altLang="en-US"/>
              <a:pPr/>
              <a:t>96</a:t>
            </a:fld>
            <a:endParaRPr lang="ru-RU" alt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(43)</a:t>
            </a:r>
            <a:br>
              <a:rPr lang="ru-RU" altLang="ru-RU" sz="3800"/>
            </a:br>
            <a:r>
              <a:rPr lang="ru-RU" altLang="ru-RU" sz="3200"/>
              <a:t>Истинная РМД (7)</a:t>
            </a:r>
            <a:r>
              <a:rPr lang="en-US" altLang="ru-RU" sz="3200"/>
              <a:t>.</a:t>
            </a:r>
            <a:r>
              <a:rPr lang="ru-RU" altLang="ru-RU" sz="3800"/>
              <a:t> </a:t>
            </a:r>
            <a:r>
              <a:rPr lang="ru-RU" altLang="ru-RU" sz="2000"/>
              <a:t>Типы и структуры данных (7)</a:t>
            </a:r>
            <a:r>
              <a:rPr lang="ru-RU" altLang="ru-RU" sz="3800"/>
              <a:t> 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Для всех разновидностей типов данных разработана модель множественного наследования, позволяющая определять новые типы данных на основе уже определенных типов. </a:t>
            </a:r>
          </a:p>
          <a:p>
            <a:r>
              <a:rPr lang="ru-RU" altLang="ru-RU"/>
              <a:t>Модель наследования по Дейту и Дарвену не является частью истинной реляционной модели данных.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A684-1A9A-48B7-AD19-6147342393A8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D1CB-BEA2-4F97-B4EF-D6DB596C3785}" type="slidenum">
              <a:rPr lang="ru-RU" altLang="en-US"/>
              <a:pPr/>
              <a:t>97</a:t>
            </a:fld>
            <a:endParaRPr lang="ru-RU" alt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(44)</a:t>
            </a:r>
            <a:br>
              <a:rPr lang="ru-RU" altLang="ru-RU" sz="3800"/>
            </a:br>
            <a:r>
              <a:rPr lang="ru-RU" altLang="ru-RU" sz="3200"/>
              <a:t>Истинная РМД (8)</a:t>
            </a:r>
            <a:r>
              <a:rPr lang="en-US" altLang="ru-RU" sz="3200"/>
              <a:t>.</a:t>
            </a:r>
            <a:r>
              <a:rPr lang="ru-RU" altLang="ru-RU" sz="3800"/>
              <a:t> </a:t>
            </a:r>
            <a:r>
              <a:rPr lang="ru-RU" altLang="ru-RU" sz="2000"/>
              <a:t>Типы и структуры данных (8)</a:t>
            </a:r>
            <a:r>
              <a:rPr lang="ru-RU" altLang="ru-RU" sz="3800"/>
              <a:t> 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При таких определениях значениями атрибутов отношения могут быть не только значения произвольно сложных скалярных типов, типами атрибутов которых могут быть, в частности, отношения, но и просто отношения.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Тем не менее, Дейт и Дарвен говорят: </a:t>
            </a:r>
          </a:p>
          <a:p>
            <a:pPr lvl="1">
              <a:lnSpc>
                <a:spcPct val="80000"/>
              </a:lnSpc>
            </a:pPr>
            <a:r>
              <a:rPr lang="ru-RU" altLang="ru-RU" sz="2200"/>
              <a:t>«Каждый кортеж в [отношении] </a:t>
            </a:r>
            <a:r>
              <a:rPr lang="ru-RU" altLang="ru-RU" sz="2200" b="1" i="1"/>
              <a:t>R</a:t>
            </a:r>
            <a:r>
              <a:rPr lang="ru-RU" altLang="ru-RU" sz="2200"/>
              <a:t> содержит в точности одно значение</a:t>
            </a:r>
            <a:r>
              <a:rPr lang="ru-RU" altLang="ru-RU" sz="2200" i="1"/>
              <a:t> </a:t>
            </a:r>
            <a:r>
              <a:rPr lang="ru-RU" altLang="ru-RU" sz="2200" b="1" i="1"/>
              <a:t>v</a:t>
            </a:r>
            <a:r>
              <a:rPr lang="ru-RU" altLang="ru-RU" sz="2200"/>
              <a:t> для каждого атрибута </a:t>
            </a:r>
            <a:r>
              <a:rPr lang="ru-RU" altLang="ru-RU" sz="2200" b="1" i="1"/>
              <a:t>A</a:t>
            </a:r>
            <a:r>
              <a:rPr lang="ru-RU" altLang="ru-RU" sz="2200"/>
              <a:t> в [заголовке отношения] </a:t>
            </a:r>
            <a:r>
              <a:rPr lang="ru-RU" altLang="ru-RU" sz="2200" b="1" i="1"/>
              <a:t>H</a:t>
            </a:r>
            <a:r>
              <a:rPr lang="ru-RU" altLang="ru-RU" sz="2200"/>
              <a:t>. Иными словами, </a:t>
            </a:r>
            <a:r>
              <a:rPr lang="ru-RU" altLang="ru-RU" sz="2200" b="1" i="1"/>
              <a:t>R</a:t>
            </a:r>
            <a:r>
              <a:rPr lang="ru-RU" altLang="ru-RU" sz="2200"/>
              <a:t> находится в </a:t>
            </a:r>
            <a:r>
              <a:rPr lang="ru-RU" altLang="ru-RU" sz="2200" i="1"/>
              <a:t>первой нормальной форме</a:t>
            </a:r>
            <a:r>
              <a:rPr lang="ru-RU" altLang="ru-RU" sz="2200"/>
              <a:t>, 1NF.»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Это хорошее и понятное определение первой нормальной формы, но трудно сказать, согласился бы с ним Кодд.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DFDC0-F81D-405C-8744-A9922ADEA28E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299C-2617-4040-8811-E7B436045A27}" type="slidenum">
              <a:rPr lang="ru-RU" altLang="en-US"/>
              <a:pPr/>
              <a:t>98</a:t>
            </a:fld>
            <a:endParaRPr lang="ru-RU" alt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(45)</a:t>
            </a:r>
            <a:br>
              <a:rPr lang="ru-RU" altLang="ru-RU" sz="3800"/>
            </a:br>
            <a:r>
              <a:rPr lang="ru-RU" altLang="ru-RU" sz="3200"/>
              <a:t>Истинная РМД (9)</a:t>
            </a:r>
            <a:r>
              <a:rPr lang="en-US" altLang="ru-RU" sz="3200"/>
              <a:t>.</a:t>
            </a:r>
            <a:r>
              <a:rPr lang="ru-RU" altLang="ru-RU" sz="3800"/>
              <a:t> </a:t>
            </a:r>
            <a:r>
              <a:rPr lang="ru-RU" altLang="ru-RU" sz="2000"/>
              <a:t>Типы и структуры данных (9)</a:t>
            </a:r>
            <a:r>
              <a:rPr lang="ru-RU" altLang="ru-RU" sz="3800"/>
              <a:t> 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База данных в истинной реляционной модели – это набор долговременно хранимых именованных </a:t>
            </a:r>
            <a:r>
              <a:rPr lang="ru-RU" altLang="ru-RU" i="1"/>
              <a:t>переменных отношений</a:t>
            </a:r>
            <a:r>
              <a:rPr lang="ru-RU" altLang="ru-RU"/>
              <a:t>, каждая из которых определена на некотором типе отношений.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В каждый момент времени каждая переменная отношения базы данных содержит некоторое значение отношения соответствующего типа.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878A4-2969-4A99-8464-9535AAE7B52C}" type="datetime1">
              <a:rPr lang="ru-RU" altLang="en-US" smtClean="0"/>
              <a:t>16.10.2019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Понятие модели данных. Обзор моделей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D6C9-27EF-4DFA-8D9C-7C177E479CB0}" type="slidenum">
              <a:rPr lang="ru-RU" altLang="en-US"/>
              <a:pPr/>
              <a:t>99</a:t>
            </a:fld>
            <a:endParaRPr lang="ru-RU" alt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Современные модели данных (46)</a:t>
            </a:r>
            <a:br>
              <a:rPr lang="ru-RU" altLang="ru-RU" sz="3800"/>
            </a:br>
            <a:r>
              <a:rPr lang="ru-RU" altLang="ru-RU" sz="3200"/>
              <a:t>Истинная РМД (10)</a:t>
            </a:r>
            <a:r>
              <a:rPr lang="en-US" altLang="ru-RU" sz="3200"/>
              <a:t>.</a:t>
            </a:r>
            <a:r>
              <a:rPr lang="ru-RU" altLang="ru-RU" sz="3800"/>
              <a:t> </a:t>
            </a:r>
            <a:r>
              <a:rPr lang="ru-RU" altLang="ru-RU" sz="2000"/>
              <a:t>Манипулирование данными</a:t>
            </a:r>
            <a:r>
              <a:rPr lang="ru-RU" altLang="ru-RU" sz="3800"/>
              <a:t>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Вообще говоря, в качестве эталонного средства манипулирования данными в истинной реляционной модели можно использовать реляционную алгебру Кодда.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Однако Дейт и Дарвен предложили новую реляционную алгебру, названную ими Алгеброй </a:t>
            </a:r>
            <a:r>
              <a:rPr lang="en-US" altLang="ru-RU" sz="2600" i="1"/>
              <a:t>A</a:t>
            </a:r>
            <a:r>
              <a:rPr lang="ru-RU" altLang="ru-RU" sz="2600"/>
              <a:t>, которая основывается на реляционных аналогах булевских операций </a:t>
            </a:r>
            <a:r>
              <a:rPr lang="ru-RU" altLang="ru-RU" sz="2600" i="1"/>
              <a:t>конъюнкции</a:t>
            </a:r>
            <a:r>
              <a:rPr lang="ru-RU" altLang="ru-RU" sz="2600"/>
              <a:t>, </a:t>
            </a:r>
            <a:r>
              <a:rPr lang="ru-RU" altLang="ru-RU" sz="2600" i="1"/>
              <a:t>дизъюнкции </a:t>
            </a:r>
            <a:r>
              <a:rPr lang="ru-RU" altLang="ru-RU" sz="2600"/>
              <a:t>и </a:t>
            </a:r>
            <a:r>
              <a:rPr lang="ru-RU" altLang="ru-RU" sz="2600" i="1"/>
              <a:t>отрицания</a:t>
            </a:r>
            <a:r>
              <a:rPr lang="ru-RU" altLang="ru-RU" sz="2600"/>
              <a:t>.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Позже мы опишем эту алгебру и покажем, что через ее операции выражаются все операции алгебры Кодда.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799</TotalTime>
  <Words>10247</Words>
  <Application>Microsoft Office PowerPoint</Application>
  <PresentationFormat>Экран (4:3)</PresentationFormat>
  <Paragraphs>1018</Paragraphs>
  <Slides>102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102</vt:i4>
      </vt:variant>
    </vt:vector>
  </HeadingPairs>
  <TitlesOfParts>
    <vt:vector size="109" baseType="lpstr">
      <vt:lpstr>Arial</vt:lpstr>
      <vt:lpstr>Garamond</vt:lpstr>
      <vt:lpstr>Times New Roman</vt:lpstr>
      <vt:lpstr>Wingdings</vt:lpstr>
      <vt:lpstr>Symbol</vt:lpstr>
      <vt:lpstr>Courier New</vt:lpstr>
      <vt:lpstr>Край</vt:lpstr>
      <vt:lpstr>Понятие модели данных. Обзор разновидностей моделей данных </vt:lpstr>
      <vt:lpstr>План (1)</vt:lpstr>
      <vt:lpstr>План (2)</vt:lpstr>
      <vt:lpstr>План (3)</vt:lpstr>
      <vt:lpstr>Модель данных (1)</vt:lpstr>
      <vt:lpstr>Модель данных (2)</vt:lpstr>
      <vt:lpstr>Модель данных (3)</vt:lpstr>
      <vt:lpstr>Ранние модели данных (1)</vt:lpstr>
      <vt:lpstr>Ранние модели данных (2)</vt:lpstr>
      <vt:lpstr>Ранние модели данных (3)</vt:lpstr>
      <vt:lpstr>Ранние модели данных (4) Модель данных инвертированных таблиц (1)</vt:lpstr>
      <vt:lpstr>Ранние модели данных (5) Модель данных инвертированных таблиц (2). Структуры данных</vt:lpstr>
      <vt:lpstr>Ранние модели данных (6) Модель данных инвертированных таблиц (3). Манипулирование данными (1) </vt:lpstr>
      <vt:lpstr>Ранние модели данных (7) Модель данных инвертированных таблиц (4). Манипулирование данными (2) </vt:lpstr>
      <vt:lpstr>Ранние модели данных (8) Модель данных инвертированных таблиц (5). Манипулирование данными (3) </vt:lpstr>
      <vt:lpstr>Ранние модели данных (9) Модель данных инвертированных таблиц (6). Ограничения целостности</vt:lpstr>
      <vt:lpstr>Ранние модели данных (10) Иерархическая модель данных (1)</vt:lpstr>
      <vt:lpstr>Ранние модели данных (11) Иерархическая модель данных (2). Структуры данных (1)</vt:lpstr>
      <vt:lpstr>Ранние модели данных (12) Иерархическая модель данных (3). Структуры данных (2)</vt:lpstr>
      <vt:lpstr>Ранние модели данных (13) Иерархическая модель данных (4). Структуры данных (3)</vt:lpstr>
      <vt:lpstr>Ранние модели данных (14) Иерархическая модель данных (5). Манипулирование данными</vt:lpstr>
      <vt:lpstr>Ранние модели данных (15) Иерархическая модель данных (6). Ограничения целостности</vt:lpstr>
      <vt:lpstr>Ранние модели данных (16) Сетевая модель данных (1)</vt:lpstr>
      <vt:lpstr>Ранние модели данных (17) Сетевая модель данных (2) Сетевые структуры данных (1)</vt:lpstr>
      <vt:lpstr>Ранние модели данных (18) Сетевая модель данных (3) Сетевые структуры данных (2)</vt:lpstr>
      <vt:lpstr>Ранние модели данных (19) Сетевая модель данных (4) Сетевые структуры данных (3)</vt:lpstr>
      <vt:lpstr>Ранние модели данных (20) Сетевая модель данных (5) Сетевые структуры данных (4)</vt:lpstr>
      <vt:lpstr>Ранние модели данных (21) Сетевая модель данных (6) Сетевые структуры данных (5)</vt:lpstr>
      <vt:lpstr>Ранние модели данных (22) Сетевая модель данных (7) Сетевые структуры данных (6)</vt:lpstr>
      <vt:lpstr>Ранние модели данных (23) Сетевая модель данных (8) Манипулирование данными (1)</vt:lpstr>
      <vt:lpstr>Ранние модели данных (24) Сетевая модель данных (9) Манипулирование данными (2)</vt:lpstr>
      <vt:lpstr>Ранние модели данных (25) Сетевая модель данных (10) Ограничения целостности </vt:lpstr>
      <vt:lpstr>Неформальное введение в реляционную модель данных (1) </vt:lpstr>
      <vt:lpstr>Неформальное введение в реляционную модель данных (2) </vt:lpstr>
      <vt:lpstr>Неформальное введение в реляционную модель данных (3) </vt:lpstr>
      <vt:lpstr>Неформальное введение в реляционную модель данных (4) Реляционные структуры данных (1)</vt:lpstr>
      <vt:lpstr>Неформальное введение в реляционную модель данных (5) Реляционные структуры данных (2)</vt:lpstr>
      <vt:lpstr>Неформальное введение в реляционную модель данных (6) Реляционные структуры данных (3)</vt:lpstr>
      <vt:lpstr>Неформальное введение в реляционную модель данных (7) Реляционные структуры данных (4)</vt:lpstr>
      <vt:lpstr>Неформальное введение в реляционную модель данных (8) Манипулирование реляционными данными (1)</vt:lpstr>
      <vt:lpstr>Неформальное введение в реляционную модель данных (9) Манипулирование реляционными данными (2)</vt:lpstr>
      <vt:lpstr>Неформальное введение в реляционную модель данных (10) Манипулирование реляционными данными (3)</vt:lpstr>
      <vt:lpstr>Неформальное введение в реляционную модель данных (11) Манипулирование реляционными данными (4)</vt:lpstr>
      <vt:lpstr>Неформальное введение в реляционную модель данных (12) Манипулирование реляционными данными (5)</vt:lpstr>
      <vt:lpstr>Неформальное введение в реляционную модель данных (13) Манипулирование реляционными данными (6)</vt:lpstr>
      <vt:lpstr>Неформальное введение в реляционную модель данных (14) Манипулирование реляционными данными (7)</vt:lpstr>
      <vt:lpstr>Неформальное введение в реляционную модель данных (15) Целостность в реляционной модели данных (1)</vt:lpstr>
      <vt:lpstr>Неформальное введение в реляционную модель данных (16) Целостность в реляционной модели данных (2)</vt:lpstr>
      <vt:lpstr>Неформальное введение в реляционную модель данных (17) Целостность в реляционной модели данных (3)</vt:lpstr>
      <vt:lpstr>Неформальное введение в реляционную модель данных (18) Целостность в реляционной модели данных (4)</vt:lpstr>
      <vt:lpstr>Неформальное введение в реляционную модель данных (19) Целостность в реляционной модели данных (5)</vt:lpstr>
      <vt:lpstr>Неформальное введение в реляционную модель данных (20) Целостность в реляционной модели данных (6)</vt:lpstr>
      <vt:lpstr>Современные модели данных (1)</vt:lpstr>
      <vt:lpstr>Современные модели данных (2)</vt:lpstr>
      <vt:lpstr>Современные модели данных (3)</vt:lpstr>
      <vt:lpstr>Современные модели данных (4)</vt:lpstr>
      <vt:lpstr>Современные модели данных (5)</vt:lpstr>
      <vt:lpstr>Современные модели данных (6)</vt:lpstr>
      <vt:lpstr>Современные модели данных (7)</vt:lpstr>
      <vt:lpstr>Современные модели данных (8) Объектно-ориентированная модель данных (1) </vt:lpstr>
      <vt:lpstr>Современные модели данных (9) ОО-модель данных (2). Типы и структуры данных (1) </vt:lpstr>
      <vt:lpstr>Современные модели данных (10) ОО-модель данных (3). Типы и структуры данных (2) </vt:lpstr>
      <vt:lpstr>Современные модели данных (11) ОО-модель данных (4). Типы и структуры данных (3) </vt:lpstr>
      <vt:lpstr>Современные модели данных (12) ОО-модель данных (5). Типы и структуры данных (4) </vt:lpstr>
      <vt:lpstr>Современные модели данных (13) ОО-модель данных (6). Типы и структуры данных (5) </vt:lpstr>
      <vt:lpstr>Современные модели данных (14) ОО-модель данных (7). Типы и структуры данных (6) </vt:lpstr>
      <vt:lpstr>Современные модели данных (15) ОО-модель данных (8). Типы и структуры данных (7) </vt:lpstr>
      <vt:lpstr>Современные модели данных (16) ОО-модель данных (9). Типы и структуры данных (8)</vt:lpstr>
      <vt:lpstr>Современные модели данных (17) ОО-модель данных (10). Типы и структуры данных (9)</vt:lpstr>
      <vt:lpstr>Современные модели данных (18) ОО-модель данных (11). Манипулирование данными (1)</vt:lpstr>
      <vt:lpstr>Современные модели данных (19) ОО-модель данных (12). Манипулирование данными (2)</vt:lpstr>
      <vt:lpstr>Современные модели данных (20) ОО-модель данных (13). Манипулирование данными (3)</vt:lpstr>
      <vt:lpstr>Современные модели данных (21) ОО-модель данных (14). Манипулирование данными (4)</vt:lpstr>
      <vt:lpstr>Современные модели данных (22) ОО-модель данных (15). Ограничения целостности (1) </vt:lpstr>
      <vt:lpstr>Современные модели данных (23) ОО-модель данных (16). Ограничения целостности (2) </vt:lpstr>
      <vt:lpstr>Современные модели данных (24) Модель данных SQL (1). Типы и структуры данных (1) </vt:lpstr>
      <vt:lpstr>Современные модели данных (25) Модель данных SQL (2). Типы и структуры данных (2) </vt:lpstr>
      <vt:lpstr>Современные модели данных (26) Модель данных SQL (3). Типы и структуры данных (3) </vt:lpstr>
      <vt:lpstr>Современные модели данных (27) Модель данных SQL (4). Типы и структуры данных (4) </vt:lpstr>
      <vt:lpstr>Современные модели данных (28) Модель данных SQL (5). Типы и структуры данных (5) </vt:lpstr>
      <vt:lpstr>Современные модели данных (28) Модель данных SQL (5). Типы и структуры данных (5) </vt:lpstr>
      <vt:lpstr>Современные модели данных (29) Модель данных SQL (6). Типы и структуры данных (6)</vt:lpstr>
      <vt:lpstr>Современные модели данных (30) Модель данных SQL (7). Типы и структуры данных (7)</vt:lpstr>
      <vt:lpstr>Современные модели данных (31) Модель данных SQL (8). Манипулирование данными (1) </vt:lpstr>
      <vt:lpstr>Современные модели данных (32) Модель данных SQL (9). Манипулирование данными (2) </vt:lpstr>
      <vt:lpstr>Современные модели данных (33) Модель данных SQL (10). Манипулирование данными (3) </vt:lpstr>
      <vt:lpstr>Современные модели данных (34) Модель данных SQL (11). Манипулирование данными (4)</vt:lpstr>
      <vt:lpstr>Современные модели данных (35) Модель данных SQL (12). Ограничения целостности (1) </vt:lpstr>
      <vt:lpstr>Современные модели данных (36) Модель данных SQL (13). Ограничения целостности (2) </vt:lpstr>
      <vt:lpstr>Современные модели данных (37) Истинная РМД (1). Типы и структуры данных (1)</vt:lpstr>
      <vt:lpstr>Современные модели данных (38) Истинная РМД (2). Типы и структуры данных (2) </vt:lpstr>
      <vt:lpstr>Современные модели данных (39) Истинная РМД (3). Типы и структуры данных (3) </vt:lpstr>
      <vt:lpstr>Современные модели данных (40) Истинная РМД (4). Типы и структуры данных (4) </vt:lpstr>
      <vt:lpstr>Современные модели данных (41) Истинная РМД (5). Типы и структуры данных (5) </vt:lpstr>
      <vt:lpstr>Современные модели данных (42) Истинная РМД (6). Типы и структуры данных (6) </vt:lpstr>
      <vt:lpstr>Современные модели данных (43) Истинная РМД (7). Типы и структуры данных (7) </vt:lpstr>
      <vt:lpstr>Современные модели данных (44) Истинная РМД (8). Типы и структуры данных (8) </vt:lpstr>
      <vt:lpstr>Современные модели данных (45) Истинная РМД (9). Типы и структуры данных (9) </vt:lpstr>
      <vt:lpstr>Современные модели данных (46) Истинная РМД (10). Манипулирование данными </vt:lpstr>
      <vt:lpstr>Современные модели данных (47) Истинная РМД (11). Ограничения целостности (1) </vt:lpstr>
      <vt:lpstr>Современные модели данных (48) Истинная РМД (12). Ограничения целостности (2) </vt:lpstr>
      <vt:lpstr>Заключение </vt:lpstr>
    </vt:vector>
  </TitlesOfParts>
  <Company>ISPRAS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модели данных. Обзор разновидностей моделей данных</dc:title>
  <dc:creator>Сергей</dc:creator>
  <cp:lastModifiedBy>Сергей</cp:lastModifiedBy>
  <cp:revision>35</cp:revision>
  <dcterms:created xsi:type="dcterms:W3CDTF">2008-09-03T19:32:44Z</dcterms:created>
  <dcterms:modified xsi:type="dcterms:W3CDTF">2019-10-16T19:55:51Z</dcterms:modified>
</cp:coreProperties>
</file>